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8" r:id="rId3"/>
    <p:sldId id="302" r:id="rId4"/>
    <p:sldId id="301" r:id="rId5"/>
    <p:sldId id="259" r:id="rId6"/>
    <p:sldId id="306" r:id="rId7"/>
    <p:sldId id="260" r:id="rId8"/>
    <p:sldId id="261" r:id="rId9"/>
    <p:sldId id="270" r:id="rId10"/>
    <p:sldId id="307" r:id="rId11"/>
    <p:sldId id="308" r:id="rId12"/>
    <p:sldId id="263" r:id="rId13"/>
    <p:sldId id="267" r:id="rId14"/>
    <p:sldId id="266" r:id="rId15"/>
    <p:sldId id="269" r:id="rId16"/>
    <p:sldId id="271" r:id="rId17"/>
    <p:sldId id="299" r:id="rId18"/>
    <p:sldId id="275" r:id="rId19"/>
    <p:sldId id="289" r:id="rId20"/>
    <p:sldId id="268" r:id="rId21"/>
    <p:sldId id="264" r:id="rId22"/>
    <p:sldId id="300" r:id="rId23"/>
    <p:sldId id="273" r:id="rId24"/>
    <p:sldId id="274" r:id="rId25"/>
    <p:sldId id="305" r:id="rId26"/>
    <p:sldId id="304" r:id="rId27"/>
    <p:sldId id="276" r:id="rId28"/>
    <p:sldId id="309" r:id="rId29"/>
    <p:sldId id="310" r:id="rId30"/>
    <p:sldId id="297" r:id="rId31"/>
    <p:sldId id="311" r:id="rId32"/>
    <p:sldId id="312" r:id="rId33"/>
    <p:sldId id="280"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2551" autoAdjust="0"/>
  </p:normalViewPr>
  <p:slideViewPr>
    <p:cSldViewPr>
      <p:cViewPr>
        <p:scale>
          <a:sx n="70" d="100"/>
          <a:sy n="70" d="100"/>
        </p:scale>
        <p:origin x="-1156" y="-48"/>
      </p:cViewPr>
      <p:guideLst>
        <p:guide orient="horz" pos="2160"/>
        <p:guide pos="2880"/>
      </p:guideLst>
    </p:cSldViewPr>
  </p:slideViewPr>
  <p:outlineViewPr>
    <p:cViewPr>
      <p:scale>
        <a:sx n="33" d="100"/>
        <a:sy n="33" d="100"/>
      </p:scale>
      <p:origin x="0" y="60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F6120-BE04-4B12-AD3B-3C155B1416D1}" type="datetimeFigureOut">
              <a:rPr lang="en-US" smtClean="0"/>
              <a:pPr/>
              <a:t>3/29/2022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82475-1B42-4617-8367-0EFF2AE31F2D}" type="slidenum">
              <a:rPr lang="en-US" smtClean="0"/>
              <a:pPr/>
              <a:t>‹#›</a:t>
            </a:fld>
            <a:endParaRPr lang="en-US"/>
          </a:p>
        </p:txBody>
      </p:sp>
    </p:spTree>
    <p:extLst>
      <p:ext uri="{BB962C8B-B14F-4D97-AF65-F5344CB8AC3E}">
        <p14:creationId xmlns:p14="http://schemas.microsoft.com/office/powerpoint/2010/main" val="21740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EC6186D-8653-4E91-A053-3E11D8DE5708}" type="slidenum">
              <a:rPr lang="en-US"/>
              <a:pPr/>
              <a:t>12</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ea typeface="ＭＳ Ｐゴシック" pitchFamily="-112" charset="-128"/>
              </a:rPr>
              <a:t>LM, human pituitary, stained with H&amp;E.  </a:t>
            </a:r>
          </a:p>
          <a:p>
            <a:pPr eaLnBrk="1" hangingPunct="1"/>
            <a:endParaRPr lang="en-US" smtClean="0">
              <a:latin typeface="Arial" charset="0"/>
              <a:ea typeface="ＭＳ Ｐゴシック" pitchFamily="-112" charset="-128"/>
            </a:endParaRPr>
          </a:p>
          <a:p>
            <a:pPr eaLnBrk="1" hangingPunct="1"/>
            <a:r>
              <a:rPr lang="en-US" smtClean="0">
                <a:latin typeface="Arial" charset="0"/>
                <a:ea typeface="ＭＳ Ｐゴシック" pitchFamily="-112" charset="-128"/>
              </a:rPr>
              <a:t>From Stan Erlandsen Medical Histology slide set, slide MH-9B3.  MH-9B3-L.jpg.  72(600)6.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08D6A85-1E11-4561-8540-219E32E45DC8}" type="slidenum">
              <a:rPr lang="en-US"/>
              <a:pPr/>
              <a:t>13</a:t>
            </a:fld>
            <a:endParaRPr lang="en-US"/>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charset="0"/>
                <a:ea typeface="ＭＳ Ｐゴシック" pitchFamily="-112" charset="-128"/>
              </a:rPr>
              <a:t>LM, anterior pituitary, stained with a </a:t>
            </a:r>
            <a:r>
              <a:rPr lang="en-US" dirty="0" err="1" smtClean="0">
                <a:latin typeface="Arial" charset="0"/>
                <a:ea typeface="ＭＳ Ｐゴシック" pitchFamily="-112" charset="-128"/>
              </a:rPr>
              <a:t>trichrome</a:t>
            </a:r>
            <a:r>
              <a:rPr lang="en-US" dirty="0" smtClean="0">
                <a:latin typeface="Arial" charset="0"/>
                <a:ea typeface="ＭＳ Ｐゴシック" pitchFamily="-112" charset="-128"/>
              </a:rPr>
              <a:t> stain.  </a:t>
            </a:r>
            <a:r>
              <a:rPr lang="en-US" dirty="0" err="1" smtClean="0">
                <a:latin typeface="Arial" charset="0"/>
                <a:ea typeface="ＭＳ Ｐゴシック" pitchFamily="-112" charset="-128"/>
              </a:rPr>
              <a:t>Acidophils</a:t>
            </a:r>
            <a:r>
              <a:rPr lang="en-US" dirty="0" smtClean="0">
                <a:latin typeface="Arial" charset="0"/>
                <a:ea typeface="ＭＳ Ｐゴシック" pitchFamily="-112" charset="-128"/>
              </a:rPr>
              <a:t> (making growth hormone or </a:t>
            </a:r>
            <a:r>
              <a:rPr lang="en-US" dirty="0" err="1" smtClean="0">
                <a:latin typeface="Arial" charset="0"/>
                <a:ea typeface="ＭＳ Ｐゴシック" pitchFamily="-112" charset="-128"/>
              </a:rPr>
              <a:t>prolactin</a:t>
            </a:r>
            <a:r>
              <a:rPr lang="en-US" dirty="0" smtClean="0">
                <a:latin typeface="Arial" charset="0"/>
                <a:ea typeface="ＭＳ Ｐゴシック" pitchFamily="-112" charset="-128"/>
              </a:rPr>
              <a:t>) are red, and </a:t>
            </a:r>
            <a:r>
              <a:rPr lang="en-US" dirty="0" err="1" smtClean="0">
                <a:latin typeface="Arial" charset="0"/>
                <a:ea typeface="ＭＳ Ｐゴシック" pitchFamily="-112" charset="-128"/>
              </a:rPr>
              <a:t>basophils</a:t>
            </a:r>
            <a:r>
              <a:rPr lang="en-US" dirty="0" smtClean="0">
                <a:latin typeface="Arial" charset="0"/>
                <a:ea typeface="ＭＳ Ｐゴシック" pitchFamily="-112" charset="-128"/>
              </a:rPr>
              <a:t> (making thyroid stimulating hormone, LH/FSH, or ACTH) are blue or grayish.  Note the sinusoid (large capillary), filled with red blood cells. </a:t>
            </a:r>
          </a:p>
          <a:p>
            <a:pPr eaLnBrk="1" hangingPunct="1"/>
            <a:endParaRPr lang="en-US" dirty="0" smtClean="0">
              <a:latin typeface="Arial" charset="0"/>
              <a:ea typeface="ＭＳ Ｐゴシック" pitchFamily="-112" charset="-128"/>
            </a:endParaRPr>
          </a:p>
          <a:p>
            <a:pPr eaLnBrk="1" hangingPunct="1"/>
            <a:r>
              <a:rPr lang="en-US" dirty="0" smtClean="0">
                <a:latin typeface="Arial" charset="0"/>
                <a:ea typeface="ＭＳ Ｐゴシック" pitchFamily="-112" charset="-128"/>
              </a:rPr>
              <a:t>From Stan </a:t>
            </a:r>
            <a:r>
              <a:rPr lang="en-US" dirty="0" err="1" smtClean="0">
                <a:latin typeface="Arial" charset="0"/>
                <a:ea typeface="ＭＳ Ｐゴシック" pitchFamily="-112" charset="-128"/>
              </a:rPr>
              <a:t>Erlandsen</a:t>
            </a:r>
            <a:r>
              <a:rPr lang="en-US" dirty="0" smtClean="0">
                <a:latin typeface="Arial" charset="0"/>
                <a:ea typeface="ＭＳ Ｐゴシック" pitchFamily="-112" charset="-128"/>
              </a:rPr>
              <a:t> Medical Histology slide collection, slide MH 9/B/4.  MH-9B4-L.jpg.  72(650)6.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2B363CC-174E-463C-83D2-D992D7357B40}" type="slidenum">
              <a:rPr lang="en-US"/>
              <a:pPr/>
              <a:t>20</a:t>
            </a:fld>
            <a:endParaRPr lang="en-US"/>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ea typeface="ＭＳ Ｐゴシック" pitchFamily="-112" charset="-128"/>
              </a:rPr>
              <a:t>LM, human pituitary, at low power. </a:t>
            </a:r>
          </a:p>
          <a:p>
            <a:pPr eaLnBrk="1" hangingPunct="1"/>
            <a:endParaRPr lang="en-US" smtClean="0">
              <a:latin typeface="Arial" charset="0"/>
              <a:ea typeface="ＭＳ Ｐゴシック" pitchFamily="-112" charset="-128"/>
            </a:endParaRPr>
          </a:p>
          <a:p>
            <a:pPr eaLnBrk="1" hangingPunct="1"/>
            <a:r>
              <a:rPr lang="en-US" smtClean="0">
                <a:latin typeface="Arial" charset="0"/>
                <a:ea typeface="ＭＳ Ｐゴシック" pitchFamily="-112" charset="-128"/>
              </a:rPr>
              <a:t>From Japanese slide set (</a:t>
            </a:r>
            <a:r>
              <a:rPr lang="en-US" sz="1000" smtClean="0">
                <a:latin typeface="Arial" charset="0"/>
                <a:ea typeface="ＭＳ Ｐゴシック" pitchFamily="-112" charset="-128"/>
              </a:rPr>
              <a:t>Humio Mizoguti, Kobe Univ Sch Med</a:t>
            </a:r>
            <a:r>
              <a:rPr lang="en-US" smtClean="0">
                <a:latin typeface="Arial" charset="0"/>
                <a:ea typeface="ＭＳ Ｐゴシック" pitchFamily="-112" charset="-128"/>
              </a:rPr>
              <a:t>),  slide 515 (= 57-1).  Japan515-L.jpg.  72(550)6.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D2A81D-45E1-47A1-B57B-7B5932117E8A}" type="slidenum">
              <a:rPr lang="en-US"/>
              <a:pPr/>
              <a:t>22</a:t>
            </a:fld>
            <a:endParaRPr lang="en-US"/>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ea typeface="ＭＳ Ｐゴシック" pitchFamily="-112" charset="-128"/>
              </a:rPr>
              <a:t>LM, human pituitary, showing anterior (at left) and posterior (at right) lobes.  The pars intermedia ("intermediate lobe") is very poorly developed in humans, and consists merely of a modest layer of darker cells lying against the posterior lobe, to the right of the white cleft between the anterior and posterior lobes. </a:t>
            </a:r>
          </a:p>
          <a:p>
            <a:pPr eaLnBrk="1" hangingPunct="1"/>
            <a:endParaRPr lang="en-US" smtClean="0">
              <a:latin typeface="Arial" charset="0"/>
              <a:ea typeface="ＭＳ Ｐゴシック" pitchFamily="-112" charset="-128"/>
            </a:endParaRPr>
          </a:p>
          <a:p>
            <a:pPr eaLnBrk="1" hangingPunct="1"/>
            <a:r>
              <a:rPr lang="en-US" smtClean="0">
                <a:latin typeface="Arial" charset="0"/>
                <a:ea typeface="ＭＳ Ｐゴシック" pitchFamily="-112" charset="-128"/>
              </a:rPr>
              <a:t>From Japanese slide set (Humio Mizoguti, Kobe Univ Sch Med), slide 516 (= 57-2).  Japan516.jpg.  72(600)6.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A56A75F-A2E2-42A7-9F67-2FBCA905258F}" type="slidenum">
              <a:rPr lang="en-US"/>
              <a:pPr/>
              <a:t>23</a:t>
            </a:fld>
            <a:endParaRPr lang="en-US"/>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ea typeface="ＭＳ Ｐゴシック" pitchFamily="-112" charset="-128"/>
              </a:rPr>
              <a:t>LM, rat pituitary, showing the prominent pars intermedia seen in the pituitary of non-human mammals.  Anterior pituitary, pars intermedia, and posterior pituitary are labeled. </a:t>
            </a:r>
          </a:p>
          <a:p>
            <a:pPr eaLnBrk="1" hangingPunct="1"/>
            <a:endParaRPr lang="en-US" smtClean="0">
              <a:latin typeface="Arial" charset="0"/>
              <a:ea typeface="ＭＳ Ｐゴシック" pitchFamily="-112" charset="-128"/>
            </a:endParaRPr>
          </a:p>
          <a:p>
            <a:pPr eaLnBrk="1" hangingPunct="1"/>
            <a:r>
              <a:rPr lang="en-US" smtClean="0">
                <a:latin typeface="Arial" charset="0"/>
                <a:ea typeface="ＭＳ Ｐゴシック" pitchFamily="-112" charset="-128"/>
              </a:rPr>
              <a:t>Taken by AKC from a Burton L. Baker LM slide.  1980C28(59)CL.jpg.  72(650)6.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4454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1">
                <a:solidFill>
                  <a:srgbClr val="00B7C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050" b="0" i="1">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3064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1">
                <a:solidFill>
                  <a:srgbClr val="00B7C6"/>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4527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1">
                <a:solidFill>
                  <a:srgbClr val="00B7C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372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8717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62355" y="623454"/>
            <a:ext cx="3619291" cy="400110"/>
          </a:xfrm>
          <a:prstGeom prst="rect">
            <a:avLst/>
          </a:prstGeom>
        </p:spPr>
        <p:txBody>
          <a:bodyPr wrap="square" lIns="0" tIns="0" rIns="0" bIns="0">
            <a:spAutoFit/>
          </a:bodyPr>
          <a:lstStyle>
            <a:lvl1pPr>
              <a:defRPr sz="2600" b="0" i="1">
                <a:solidFill>
                  <a:srgbClr val="00B7C6"/>
                </a:solidFill>
                <a:latin typeface="Times New Roman"/>
                <a:cs typeface="Times New Roman"/>
              </a:defRPr>
            </a:lvl1pPr>
          </a:lstStyle>
          <a:p>
            <a:endParaRPr/>
          </a:p>
        </p:txBody>
      </p:sp>
      <p:sp>
        <p:nvSpPr>
          <p:cNvPr id="3" name="Holder 3"/>
          <p:cNvSpPr>
            <a:spLocks noGrp="1"/>
          </p:cNvSpPr>
          <p:nvPr>
            <p:ph type="body" idx="1"/>
          </p:nvPr>
        </p:nvSpPr>
        <p:spPr>
          <a:xfrm>
            <a:off x="656707" y="1873022"/>
            <a:ext cx="7830584" cy="161583"/>
          </a:xfrm>
          <a:prstGeom prst="rect">
            <a:avLst/>
          </a:prstGeom>
        </p:spPr>
        <p:txBody>
          <a:bodyPr wrap="square" lIns="0" tIns="0" rIns="0" bIns="0">
            <a:spAutoFit/>
          </a:bodyPr>
          <a:lstStyle>
            <a:lvl1pPr>
              <a:defRPr sz="1050" b="0" i="1">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3/29/2022</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47627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34" Type="http://schemas.openxmlformats.org/officeDocument/2006/relationships/image" Target="../media/image65.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2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26" Type="http://schemas.openxmlformats.org/officeDocument/2006/relationships/image" Target="../media/image115.png"/><Relationship Id="rId3" Type="http://schemas.openxmlformats.org/officeDocument/2006/relationships/image" Target="../media/image92.png"/><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5" Type="http://schemas.openxmlformats.org/officeDocument/2006/relationships/image" Target="../media/image114.png"/><Relationship Id="rId33" Type="http://schemas.openxmlformats.org/officeDocument/2006/relationships/image" Target="../media/image122.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109.png"/><Relationship Id="rId29" Type="http://schemas.openxmlformats.org/officeDocument/2006/relationships/image" Target="../media/image118.png"/><Relationship Id="rId1" Type="http://schemas.openxmlformats.org/officeDocument/2006/relationships/slideLayout" Target="../slideLayouts/slideLayout16.xml"/><Relationship Id="rId6" Type="http://schemas.openxmlformats.org/officeDocument/2006/relationships/image" Target="../media/image95.png"/><Relationship Id="rId11" Type="http://schemas.openxmlformats.org/officeDocument/2006/relationships/image" Target="../media/image100.png"/><Relationship Id="rId24" Type="http://schemas.openxmlformats.org/officeDocument/2006/relationships/image" Target="../media/image113.png"/><Relationship Id="rId32" Type="http://schemas.openxmlformats.org/officeDocument/2006/relationships/image" Target="../media/image121.png"/><Relationship Id="rId5" Type="http://schemas.openxmlformats.org/officeDocument/2006/relationships/image" Target="../media/image94.png"/><Relationship Id="rId15" Type="http://schemas.openxmlformats.org/officeDocument/2006/relationships/image" Target="../media/image104.png"/><Relationship Id="rId23" Type="http://schemas.openxmlformats.org/officeDocument/2006/relationships/image" Target="../media/image112.png"/><Relationship Id="rId28" Type="http://schemas.openxmlformats.org/officeDocument/2006/relationships/image" Target="../media/image117.png"/><Relationship Id="rId10" Type="http://schemas.openxmlformats.org/officeDocument/2006/relationships/image" Target="../media/image99.png"/><Relationship Id="rId19" Type="http://schemas.openxmlformats.org/officeDocument/2006/relationships/image" Target="../media/image108.png"/><Relationship Id="rId31" Type="http://schemas.openxmlformats.org/officeDocument/2006/relationships/image" Target="../media/image120.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 Id="rId22" Type="http://schemas.openxmlformats.org/officeDocument/2006/relationships/image" Target="../media/image111.png"/><Relationship Id="rId27" Type="http://schemas.openxmlformats.org/officeDocument/2006/relationships/image" Target="../media/image116.png"/><Relationship Id="rId30" Type="http://schemas.openxmlformats.org/officeDocument/2006/relationships/image" Target="../media/image119.png"/></Relationships>
</file>

<file path=ppt/slides/_rels/slide31.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image" Target="../media/image137.png"/><Relationship Id="rId26" Type="http://schemas.openxmlformats.org/officeDocument/2006/relationships/image" Target="../media/image145.png"/><Relationship Id="rId39" Type="http://schemas.openxmlformats.org/officeDocument/2006/relationships/image" Target="../media/image158.png"/><Relationship Id="rId21" Type="http://schemas.openxmlformats.org/officeDocument/2006/relationships/image" Target="../media/image140.png"/><Relationship Id="rId34" Type="http://schemas.openxmlformats.org/officeDocument/2006/relationships/image" Target="../media/image153.png"/><Relationship Id="rId42" Type="http://schemas.openxmlformats.org/officeDocument/2006/relationships/image" Target="../media/image161.png"/><Relationship Id="rId47" Type="http://schemas.openxmlformats.org/officeDocument/2006/relationships/image" Target="../media/image166.png"/><Relationship Id="rId50" Type="http://schemas.openxmlformats.org/officeDocument/2006/relationships/image" Target="../media/image169.png"/><Relationship Id="rId55" Type="http://schemas.openxmlformats.org/officeDocument/2006/relationships/image" Target="../media/image174.png"/><Relationship Id="rId63" Type="http://schemas.openxmlformats.org/officeDocument/2006/relationships/image" Target="../media/image182.png"/><Relationship Id="rId7" Type="http://schemas.openxmlformats.org/officeDocument/2006/relationships/image" Target="../media/image128.png"/><Relationship Id="rId2" Type="http://schemas.openxmlformats.org/officeDocument/2006/relationships/image" Target="../media/image123.png"/><Relationship Id="rId16" Type="http://schemas.openxmlformats.org/officeDocument/2006/relationships/image" Target="../media/image135.png"/><Relationship Id="rId20" Type="http://schemas.openxmlformats.org/officeDocument/2006/relationships/image" Target="../media/image139.png"/><Relationship Id="rId29" Type="http://schemas.openxmlformats.org/officeDocument/2006/relationships/image" Target="../media/image148.png"/><Relationship Id="rId41" Type="http://schemas.openxmlformats.org/officeDocument/2006/relationships/image" Target="../media/image160.png"/><Relationship Id="rId54" Type="http://schemas.openxmlformats.org/officeDocument/2006/relationships/image" Target="../media/image173.png"/><Relationship Id="rId62" Type="http://schemas.openxmlformats.org/officeDocument/2006/relationships/image" Target="../media/image181.png"/><Relationship Id="rId1" Type="http://schemas.openxmlformats.org/officeDocument/2006/relationships/slideLayout" Target="../slideLayouts/slideLayout16.xml"/><Relationship Id="rId6" Type="http://schemas.openxmlformats.org/officeDocument/2006/relationships/image" Target="../media/image127.png"/><Relationship Id="rId11" Type="http://schemas.openxmlformats.org/officeDocument/2006/relationships/image" Target="../media/image131.png"/><Relationship Id="rId24" Type="http://schemas.openxmlformats.org/officeDocument/2006/relationships/image" Target="../media/image143.png"/><Relationship Id="rId32" Type="http://schemas.openxmlformats.org/officeDocument/2006/relationships/image" Target="../media/image151.png"/><Relationship Id="rId37" Type="http://schemas.openxmlformats.org/officeDocument/2006/relationships/image" Target="../media/image156.png"/><Relationship Id="rId40" Type="http://schemas.openxmlformats.org/officeDocument/2006/relationships/image" Target="../media/image159.png"/><Relationship Id="rId45" Type="http://schemas.openxmlformats.org/officeDocument/2006/relationships/image" Target="../media/image164.png"/><Relationship Id="rId53" Type="http://schemas.openxmlformats.org/officeDocument/2006/relationships/image" Target="../media/image172.png"/><Relationship Id="rId58" Type="http://schemas.openxmlformats.org/officeDocument/2006/relationships/image" Target="../media/image177.png"/><Relationship Id="rId66" Type="http://schemas.openxmlformats.org/officeDocument/2006/relationships/image" Target="../media/image185.png"/><Relationship Id="rId5" Type="http://schemas.openxmlformats.org/officeDocument/2006/relationships/image" Target="../media/image126.png"/><Relationship Id="rId15" Type="http://schemas.openxmlformats.org/officeDocument/2006/relationships/image" Target="../media/image134.png"/><Relationship Id="rId23" Type="http://schemas.openxmlformats.org/officeDocument/2006/relationships/image" Target="../media/image142.png"/><Relationship Id="rId28" Type="http://schemas.openxmlformats.org/officeDocument/2006/relationships/image" Target="../media/image147.png"/><Relationship Id="rId36" Type="http://schemas.openxmlformats.org/officeDocument/2006/relationships/image" Target="../media/image155.png"/><Relationship Id="rId49" Type="http://schemas.openxmlformats.org/officeDocument/2006/relationships/image" Target="../media/image168.png"/><Relationship Id="rId57" Type="http://schemas.openxmlformats.org/officeDocument/2006/relationships/image" Target="../media/image176.png"/><Relationship Id="rId61" Type="http://schemas.openxmlformats.org/officeDocument/2006/relationships/image" Target="../media/image180.png"/><Relationship Id="rId10" Type="http://schemas.openxmlformats.org/officeDocument/2006/relationships/image" Target="../media/image130.png"/><Relationship Id="rId19" Type="http://schemas.openxmlformats.org/officeDocument/2006/relationships/image" Target="../media/image138.png"/><Relationship Id="rId31" Type="http://schemas.openxmlformats.org/officeDocument/2006/relationships/image" Target="../media/image150.png"/><Relationship Id="rId44" Type="http://schemas.openxmlformats.org/officeDocument/2006/relationships/image" Target="../media/image163.png"/><Relationship Id="rId52" Type="http://schemas.openxmlformats.org/officeDocument/2006/relationships/image" Target="../media/image171.png"/><Relationship Id="rId60" Type="http://schemas.openxmlformats.org/officeDocument/2006/relationships/image" Target="../media/image179.png"/><Relationship Id="rId65" Type="http://schemas.openxmlformats.org/officeDocument/2006/relationships/image" Target="../media/image184.png"/><Relationship Id="rId4" Type="http://schemas.openxmlformats.org/officeDocument/2006/relationships/image" Target="../media/image125.png"/><Relationship Id="rId9" Type="http://schemas.openxmlformats.org/officeDocument/2006/relationships/image" Target="../media/image42.png"/><Relationship Id="rId14" Type="http://schemas.openxmlformats.org/officeDocument/2006/relationships/image" Target="../media/image50.png"/><Relationship Id="rId22" Type="http://schemas.openxmlformats.org/officeDocument/2006/relationships/image" Target="../media/image141.png"/><Relationship Id="rId27" Type="http://schemas.openxmlformats.org/officeDocument/2006/relationships/image" Target="../media/image146.png"/><Relationship Id="rId30" Type="http://schemas.openxmlformats.org/officeDocument/2006/relationships/image" Target="../media/image149.png"/><Relationship Id="rId35" Type="http://schemas.openxmlformats.org/officeDocument/2006/relationships/image" Target="../media/image154.png"/><Relationship Id="rId43" Type="http://schemas.openxmlformats.org/officeDocument/2006/relationships/image" Target="../media/image162.png"/><Relationship Id="rId48" Type="http://schemas.openxmlformats.org/officeDocument/2006/relationships/image" Target="../media/image167.png"/><Relationship Id="rId56" Type="http://schemas.openxmlformats.org/officeDocument/2006/relationships/image" Target="../media/image175.png"/><Relationship Id="rId64" Type="http://schemas.openxmlformats.org/officeDocument/2006/relationships/image" Target="../media/image183.png"/><Relationship Id="rId8" Type="http://schemas.openxmlformats.org/officeDocument/2006/relationships/image" Target="../media/image129.png"/><Relationship Id="rId51" Type="http://schemas.openxmlformats.org/officeDocument/2006/relationships/image" Target="../media/image170.png"/><Relationship Id="rId3" Type="http://schemas.openxmlformats.org/officeDocument/2006/relationships/image" Target="../media/image124.png"/><Relationship Id="rId12" Type="http://schemas.openxmlformats.org/officeDocument/2006/relationships/image" Target="../media/image132.png"/><Relationship Id="rId17" Type="http://schemas.openxmlformats.org/officeDocument/2006/relationships/image" Target="../media/image136.png"/><Relationship Id="rId25" Type="http://schemas.openxmlformats.org/officeDocument/2006/relationships/image" Target="../media/image144.png"/><Relationship Id="rId33" Type="http://schemas.openxmlformats.org/officeDocument/2006/relationships/image" Target="../media/image152.png"/><Relationship Id="rId38" Type="http://schemas.openxmlformats.org/officeDocument/2006/relationships/image" Target="../media/image157.png"/><Relationship Id="rId46" Type="http://schemas.openxmlformats.org/officeDocument/2006/relationships/image" Target="../media/image165.png"/><Relationship Id="rId59" Type="http://schemas.openxmlformats.org/officeDocument/2006/relationships/image" Target="../media/image178.png"/></Relationships>
</file>

<file path=ppt/slides/_rels/slide32.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Introduction</a:t>
            </a:r>
            <a:endParaRPr lang="en-US" b="1" dirty="0"/>
          </a:p>
        </p:txBody>
      </p:sp>
      <p:sp>
        <p:nvSpPr>
          <p:cNvPr id="7" name="Content Placeholder 6"/>
          <p:cNvSpPr>
            <a:spLocks noGrp="1"/>
          </p:cNvSpPr>
          <p:nvPr>
            <p:ph sz="half" idx="1"/>
          </p:nvPr>
        </p:nvSpPr>
        <p:spPr>
          <a:xfrm>
            <a:off x="228600" y="1600200"/>
            <a:ext cx="4343400" cy="4953000"/>
          </a:xfrm>
        </p:spPr>
        <p:txBody>
          <a:bodyPr>
            <a:normAutofit fontScale="92500" lnSpcReduction="10000"/>
          </a:bodyPr>
          <a:lstStyle/>
          <a:p>
            <a:pPr algn="just"/>
            <a:r>
              <a:rPr lang="en-US" dirty="0" smtClean="0"/>
              <a:t>Endocrine tissue is made up of cells that produce secretions which are poured directly into blood.</a:t>
            </a:r>
          </a:p>
          <a:p>
            <a:pPr algn="just"/>
            <a:r>
              <a:rPr lang="en-US" dirty="0" smtClean="0"/>
              <a:t>Endocrine cells lie in close apposition to blood capillaries or sinusoids.</a:t>
            </a:r>
          </a:p>
          <a:p>
            <a:pPr algn="just"/>
            <a:r>
              <a:rPr lang="en-US" dirty="0" smtClean="0"/>
              <a:t>Secretions of endocrine cells are called </a:t>
            </a:r>
            <a:r>
              <a:rPr lang="en-US" b="1" dirty="0" smtClean="0"/>
              <a:t>hormones</a:t>
            </a:r>
            <a:r>
              <a:rPr lang="en-US" dirty="0" smtClean="0"/>
              <a:t>.</a:t>
            </a:r>
          </a:p>
          <a:p>
            <a:pPr algn="just"/>
            <a:r>
              <a:rPr lang="en-US" dirty="0" smtClean="0"/>
              <a:t>Hormones travel through blood to target cells and influence their function.</a:t>
            </a:r>
            <a:endParaRPr lang="en-US" dirty="0"/>
          </a:p>
        </p:txBody>
      </p:sp>
      <p:pic>
        <p:nvPicPr>
          <p:cNvPr id="9" name="Picture 4" descr="1990C26(2)"/>
          <p:cNvPicPr>
            <a:picLocks noGrp="1" noChangeAspect="1" noChangeArrowheads="1"/>
          </p:cNvPicPr>
          <p:nvPr>
            <p:ph sz="half" idx="2"/>
          </p:nvPr>
        </p:nvPicPr>
        <p:blipFill>
          <a:blip r:embed="rId2"/>
          <a:srcRect r="39623" b="67305"/>
          <a:stretch>
            <a:fillRect/>
          </a:stretch>
        </p:blipFill>
        <p:spPr bwMode="auto">
          <a:xfrm>
            <a:off x="4648201" y="2183295"/>
            <a:ext cx="4171676" cy="2388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228600"/>
            <a:ext cx="8610600" cy="5759718"/>
          </a:xfrm>
          <a:prstGeom prst="rect">
            <a:avLst/>
          </a:prstGeom>
        </p:spPr>
        <p:txBody>
          <a:bodyPr wrap="square">
            <a:spAutoFit/>
          </a:bodyPr>
          <a:lstStyle/>
          <a:p>
            <a:pPr marL="342900" indent="-342900">
              <a:buFont typeface="Wingdings" pitchFamily="2" charset="2"/>
              <a:buChar char="v"/>
            </a:pPr>
            <a:r>
              <a:rPr lang="en-US" sz="2400" dirty="0">
                <a:solidFill>
                  <a:srgbClr val="FF0000"/>
                </a:solidFill>
              </a:rPr>
              <a:t>Control of Secretion in the </a:t>
            </a:r>
            <a:r>
              <a:rPr lang="en-US" sz="2400" dirty="0" err="1">
                <a:solidFill>
                  <a:srgbClr val="FF0000"/>
                </a:solidFill>
              </a:rPr>
              <a:t>Adenohypophysis</a:t>
            </a:r>
            <a:r>
              <a:rPr lang="en-US" sz="2400" dirty="0" smtClean="0"/>
              <a:t>:</a:t>
            </a:r>
          </a:p>
          <a:p>
            <a:endParaRPr lang="en-US" sz="2400" dirty="0"/>
          </a:p>
          <a:p>
            <a:pPr algn="just">
              <a:lnSpc>
                <a:spcPct val="150000"/>
              </a:lnSpc>
            </a:pPr>
            <a:r>
              <a:rPr lang="en-US" sz="2400" dirty="0" smtClean="0"/>
              <a:t>The </a:t>
            </a:r>
            <a:r>
              <a:rPr lang="en-US" sz="2400" dirty="0"/>
              <a:t>activities of the cells of the anterior pituitary are controlled primarily by peptide hormones produced in hypothalamic nuclei and stored in their axons that run to the median eminence. Most of these hormones are hypothalamic-releasing hormones; liberated from the axons, they are transported by capillaries to the pars </a:t>
            </a:r>
            <a:r>
              <a:rPr lang="en-US" sz="2400" dirty="0" err="1"/>
              <a:t>distalis</a:t>
            </a:r>
            <a:r>
              <a:rPr lang="en-US" sz="2400" dirty="0"/>
              <a:t> where they stimulate hormone synthesis and/or release.</a:t>
            </a:r>
          </a:p>
          <a:p>
            <a:pPr algn="just">
              <a:lnSpc>
                <a:spcPct val="150000"/>
              </a:lnSpc>
            </a:pPr>
            <a:r>
              <a:rPr lang="en-US" sz="2400" dirty="0"/>
              <a:t>Two of the hypothalamic factors, however, act to inhibit hormone release by specific cells of the pars </a:t>
            </a:r>
            <a:r>
              <a:rPr lang="en-US" sz="2400" dirty="0" err="1"/>
              <a:t>distalis</a:t>
            </a:r>
            <a:r>
              <a:rPr lang="en-US" sz="2400" dirty="0"/>
              <a:t> (hypothalamic-inhibiting hormones).</a:t>
            </a:r>
          </a:p>
        </p:txBody>
      </p:sp>
    </p:spTree>
    <p:extLst>
      <p:ext uri="{BB962C8B-B14F-4D97-AF65-F5344CB8AC3E}">
        <p14:creationId xmlns:p14="http://schemas.microsoft.com/office/powerpoint/2010/main" val="136043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0"/>
            <a:ext cx="7696200" cy="685800"/>
          </a:xfrm>
        </p:spPr>
        <p:txBody>
          <a:bodyPr/>
          <a:lstStyle/>
          <a:p>
            <a:pPr eaLnBrk="1" hangingPunct="1"/>
            <a:r>
              <a:rPr lang="en-US" sz="2400" b="1" dirty="0" smtClean="0">
                <a:ea typeface="ＭＳ Ｐゴシック" pitchFamily="-112" charset="-128"/>
              </a:rPr>
              <a:t>Cells and hormones of the anterior pituitary</a:t>
            </a:r>
          </a:p>
        </p:txBody>
      </p:sp>
      <p:graphicFrame>
        <p:nvGraphicFramePr>
          <p:cNvPr id="16427" name="Group 43"/>
          <p:cNvGraphicFramePr>
            <a:graphicFrameLocks noGrp="1"/>
          </p:cNvGraphicFramePr>
          <p:nvPr>
            <p:extLst>
              <p:ext uri="{D42A27DB-BD31-4B8C-83A1-F6EECF244321}">
                <p14:modId xmlns:p14="http://schemas.microsoft.com/office/powerpoint/2010/main" val="524679691"/>
              </p:ext>
            </p:extLst>
          </p:nvPr>
        </p:nvGraphicFramePr>
        <p:xfrm>
          <a:off x="152400" y="685801"/>
          <a:ext cx="8839200" cy="6063442"/>
        </p:xfrm>
        <a:graphic>
          <a:graphicData uri="http://schemas.openxmlformats.org/drawingml/2006/table">
            <a:tbl>
              <a:tblPr/>
              <a:tblGrid>
                <a:gridCol w="1371600"/>
                <a:gridCol w="1981200"/>
                <a:gridCol w="2971800"/>
                <a:gridCol w="2514600"/>
              </a:tblGrid>
              <a:tr h="838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3300"/>
                          </a:solidFill>
                          <a:effectLst/>
                          <a:latin typeface="Arial" charset="0"/>
                          <a:ea typeface="ＭＳ Ｐゴシック" pitchFamily="-112" charset="-128"/>
                        </a:rPr>
                        <a:t>LM staining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ea typeface="ＭＳ Ｐゴシック" pitchFamily="-112" charset="-128"/>
                        </a:rPr>
                        <a:t>Cell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3300"/>
                          </a:solidFill>
                          <a:effectLst/>
                          <a:latin typeface="Arial" charset="0"/>
                          <a:ea typeface="ＭＳ Ｐゴシック" pitchFamily="-112" charset="-128"/>
                        </a:rPr>
                        <a:t>Hormone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3300"/>
                          </a:solidFill>
                          <a:effectLst/>
                          <a:latin typeface="Arial" charset="0"/>
                          <a:ea typeface="ＭＳ Ｐゴシック" pitchFamily="-112" charset="-128"/>
                        </a:rPr>
                        <a:t>Releasing (+)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3300"/>
                          </a:solidFill>
                          <a:effectLst/>
                          <a:latin typeface="Arial" charset="0"/>
                          <a:ea typeface="ＭＳ Ｐゴシック" pitchFamily="-112" charset="-128"/>
                        </a:rPr>
                        <a:t>inhibiting (-) </a:t>
                      </a:r>
                      <a:r>
                        <a:rPr kumimoji="0" lang="en-US" sz="2000" b="1" i="0" u="none" strike="noStrike" cap="none" normalizeH="0" baseline="0" dirty="0" err="1" smtClean="0">
                          <a:ln>
                            <a:noFill/>
                          </a:ln>
                          <a:solidFill>
                            <a:srgbClr val="993300"/>
                          </a:solidFill>
                          <a:effectLst/>
                          <a:latin typeface="Arial" charset="0"/>
                          <a:ea typeface="ＭＳ Ｐゴシック" pitchFamily="-112" charset="-128"/>
                        </a:rPr>
                        <a:t>horm</a:t>
                      </a:r>
                      <a:r>
                        <a:rPr kumimoji="0" lang="en-US" sz="2000" b="1" i="0" u="none" strike="noStrike" cap="none" normalizeH="0" baseline="0" dirty="0" smtClean="0">
                          <a:ln>
                            <a:noFill/>
                          </a:ln>
                          <a:solidFill>
                            <a:srgbClr val="993300"/>
                          </a:solidFill>
                          <a:effectLst/>
                          <a:latin typeface="Arial" charset="0"/>
                          <a:ea typeface="ＭＳ Ｐゴシック" pitchFamily="-112"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Acidophil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Somatotrophs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Growth hormone (GH)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 </a:t>
                      </a: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somatotropin</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GHRH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Somatostatin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Acidophil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Mammotrophs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 </a:t>
                      </a: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lactotrophs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Prolactin (PRL)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[Dopamine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estrogen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Basophil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Thyrotrophs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Thyroid stimulating hormone (TSH)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 </a:t>
                      </a: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thyrotropin</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TRH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Basophil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Gonadotrophs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Luteinizing hormone (LH), follicle stimulating hormone (FSH); both = gonadotropin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GnRH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Basophil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(human)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ea typeface="ＭＳ Ｐゴシック" pitchFamily="-112" charset="-128"/>
                        </a:rPr>
                        <a:t>Corticotrophs</a:t>
                      </a:r>
                      <a:endParaRPr kumimoji="0" lang="en-US" sz="2000" b="1"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Adrenocorticotropin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12" charset="-128"/>
                        </a:rPr>
                        <a:t>(ACTH) = corticotropin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12" charset="-128"/>
                        </a:rPr>
                        <a:t>CRH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2" name="Text Box 45"/>
          <p:cNvSpPr txBox="1">
            <a:spLocks noChangeArrowheads="1"/>
          </p:cNvSpPr>
          <p:nvPr/>
        </p:nvSpPr>
        <p:spPr bwMode="auto">
          <a:xfrm>
            <a:off x="4403725" y="6464301"/>
            <a:ext cx="184731" cy="369332"/>
          </a:xfrm>
          <a:prstGeom prst="rect">
            <a:avLst/>
          </a:prstGeom>
          <a:noFill/>
          <a:ln w="9525">
            <a:noFill/>
            <a:miter lim="800000"/>
            <a:headEnd/>
            <a:tailEnd/>
          </a:ln>
        </p:spPr>
        <p:txBody>
          <a:bodyPr wrap="none">
            <a:spAutoFit/>
          </a:bodyPr>
          <a:lstStyle/>
          <a:p>
            <a:endParaRPr lang="es-ES_trad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0"/>
            <a:ext cx="5181600" cy="381000"/>
          </a:xfrm>
        </p:spPr>
        <p:txBody>
          <a:bodyPr>
            <a:noAutofit/>
          </a:bodyPr>
          <a:lstStyle/>
          <a:p>
            <a:pPr eaLnBrk="1" hangingPunct="1"/>
            <a:r>
              <a:rPr lang="en-US" sz="2400" b="1" dirty="0" smtClean="0">
                <a:ea typeface="ＭＳ Ｐゴシック" pitchFamily="-112" charset="-128"/>
              </a:rPr>
              <a:t>Anterior pituitary (H&amp;E stain)</a:t>
            </a:r>
          </a:p>
        </p:txBody>
      </p:sp>
      <p:sp>
        <p:nvSpPr>
          <p:cNvPr id="35843" name="Rectangle 3"/>
          <p:cNvSpPr>
            <a:spLocks noGrp="1" noChangeArrowheads="1"/>
          </p:cNvSpPr>
          <p:nvPr>
            <p:ph idx="1"/>
          </p:nvPr>
        </p:nvSpPr>
        <p:spPr/>
        <p:txBody>
          <a:bodyPr/>
          <a:lstStyle/>
          <a:p>
            <a:pPr eaLnBrk="1" hangingPunct="1"/>
            <a:endParaRPr lang="es-ES_tradnl" smtClean="0">
              <a:ea typeface="ＭＳ Ｐゴシック" pitchFamily="-112" charset="-128"/>
            </a:endParaRPr>
          </a:p>
        </p:txBody>
      </p:sp>
      <p:pic>
        <p:nvPicPr>
          <p:cNvPr id="35844" name="Picture 4" descr="MH-9B3-L"/>
          <p:cNvPicPr>
            <a:picLocks noChangeAspect="1" noChangeArrowheads="1"/>
          </p:cNvPicPr>
          <p:nvPr/>
        </p:nvPicPr>
        <p:blipFill>
          <a:blip r:embed="rId3"/>
          <a:srcRect/>
          <a:stretch>
            <a:fillRect/>
          </a:stretch>
        </p:blipFill>
        <p:spPr bwMode="auto">
          <a:xfrm>
            <a:off x="0" y="533400"/>
            <a:ext cx="9144000" cy="5956300"/>
          </a:xfrm>
          <a:prstGeom prst="rect">
            <a:avLst/>
          </a:prstGeom>
          <a:noFill/>
          <a:ln w="9525">
            <a:noFill/>
            <a:miter lim="800000"/>
            <a:headEnd/>
            <a:tailEnd/>
          </a:ln>
        </p:spPr>
      </p:pic>
      <p:sp>
        <p:nvSpPr>
          <p:cNvPr id="35845" name="Text Box 5"/>
          <p:cNvSpPr txBox="1">
            <a:spLocks noChangeArrowheads="1"/>
          </p:cNvSpPr>
          <p:nvPr/>
        </p:nvSpPr>
        <p:spPr bwMode="auto">
          <a:xfrm>
            <a:off x="6689725" y="2906713"/>
            <a:ext cx="824265" cy="307777"/>
          </a:xfrm>
          <a:prstGeom prst="rect">
            <a:avLst/>
          </a:prstGeom>
          <a:noFill/>
          <a:ln w="9525">
            <a:noFill/>
            <a:miter lim="800000"/>
            <a:headEnd/>
            <a:tailEnd/>
          </a:ln>
        </p:spPr>
        <p:txBody>
          <a:bodyPr wrap="none">
            <a:spAutoFit/>
          </a:bodyPr>
          <a:lstStyle/>
          <a:p>
            <a:r>
              <a:rPr lang="en-US" sz="1400" b="1"/>
              <a:t>Basophil</a:t>
            </a:r>
          </a:p>
        </p:txBody>
      </p:sp>
      <p:sp>
        <p:nvSpPr>
          <p:cNvPr id="35846" name="Line 6"/>
          <p:cNvSpPr>
            <a:spLocks noChangeShapeType="1"/>
          </p:cNvSpPr>
          <p:nvPr/>
        </p:nvSpPr>
        <p:spPr bwMode="auto">
          <a:xfrm>
            <a:off x="7467600" y="3048000"/>
            <a:ext cx="381000" cy="76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381001"/>
            <a:ext cx="7620000" cy="639763"/>
          </a:xfrm>
        </p:spPr>
        <p:txBody>
          <a:bodyPr>
            <a:normAutofit/>
          </a:bodyPr>
          <a:lstStyle/>
          <a:p>
            <a:pPr eaLnBrk="1" hangingPunct="1"/>
            <a:r>
              <a:rPr lang="en-US" sz="2800" b="1" dirty="0" smtClean="0">
                <a:ea typeface="ＭＳ Ｐゴシック" pitchFamily="-112" charset="-128"/>
              </a:rPr>
              <a:t>       </a:t>
            </a:r>
            <a:r>
              <a:rPr lang="en-US" sz="3200" b="1" dirty="0" smtClean="0">
                <a:ea typeface="ＭＳ Ｐゴシック" pitchFamily="-112" charset="-128"/>
              </a:rPr>
              <a:t>Anterior pituitary (</a:t>
            </a:r>
            <a:r>
              <a:rPr lang="en-US" sz="3200" b="1" dirty="0" err="1" smtClean="0">
                <a:ea typeface="ＭＳ Ｐゴシック" pitchFamily="-112" charset="-128"/>
              </a:rPr>
              <a:t>trichrome</a:t>
            </a:r>
            <a:r>
              <a:rPr lang="en-US" sz="3200" b="1" dirty="0" smtClean="0">
                <a:ea typeface="ＭＳ Ｐゴシック" pitchFamily="-112" charset="-128"/>
              </a:rPr>
              <a:t> stain)</a:t>
            </a:r>
          </a:p>
        </p:txBody>
      </p:sp>
      <p:pic>
        <p:nvPicPr>
          <p:cNvPr id="33796" name="Picture 4" descr="MH-9B4-L"/>
          <p:cNvPicPr>
            <a:picLocks noChangeAspect="1" noChangeArrowheads="1"/>
          </p:cNvPicPr>
          <p:nvPr/>
        </p:nvPicPr>
        <p:blipFill>
          <a:blip r:embed="rId3"/>
          <a:srcRect/>
          <a:stretch>
            <a:fillRect/>
          </a:stretch>
        </p:blipFill>
        <p:spPr bwMode="auto">
          <a:xfrm>
            <a:off x="685800" y="1524001"/>
            <a:ext cx="7848600" cy="5131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b="41537"/>
          <a:stretch>
            <a:fillRect/>
          </a:stretch>
        </p:blipFill>
        <p:spPr bwMode="auto">
          <a:xfrm>
            <a:off x="304800" y="609601"/>
            <a:ext cx="6477000" cy="3616741"/>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t="64511"/>
          <a:stretch>
            <a:fillRect/>
          </a:stretch>
        </p:blipFill>
        <p:spPr bwMode="auto">
          <a:xfrm>
            <a:off x="1314156" y="4237886"/>
            <a:ext cx="7729634" cy="2620114"/>
          </a:xfrm>
          <a:prstGeom prst="rect">
            <a:avLst/>
          </a:prstGeom>
          <a:noFill/>
          <a:ln w="9525">
            <a:noFill/>
            <a:miter lim="800000"/>
            <a:headEnd/>
            <a:tailEnd/>
          </a:ln>
          <a:effectLst/>
        </p:spPr>
      </p:pic>
      <p:sp>
        <p:nvSpPr>
          <p:cNvPr id="4" name="Title 3"/>
          <p:cNvSpPr>
            <a:spLocks noGrp="1"/>
          </p:cNvSpPr>
          <p:nvPr>
            <p:ph type="title" idx="4294967295"/>
          </p:nvPr>
        </p:nvSpPr>
        <p:spPr>
          <a:xfrm>
            <a:off x="3200400" y="0"/>
            <a:ext cx="3429000" cy="457200"/>
          </a:xfrm>
        </p:spPr>
        <p:txBody>
          <a:bodyPr>
            <a:normAutofit/>
          </a:bodyPr>
          <a:lstStyle/>
          <a:p>
            <a:r>
              <a:rPr lang="en-US" sz="2000" b="1" dirty="0" smtClean="0"/>
              <a:t>            Pars </a:t>
            </a:r>
            <a:r>
              <a:rPr lang="en-US" sz="2000" b="1" dirty="0" err="1" smtClean="0"/>
              <a:t>distalis</a:t>
            </a:r>
            <a:r>
              <a:rPr lang="en-US" sz="2000" b="1" dirty="0" smtClean="0"/>
              <a:t> (Azan stain)</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err="1" smtClean="0"/>
              <a:t>Neurohypophysis</a:t>
            </a:r>
            <a:r>
              <a:rPr lang="en-US" sz="3600" b="1" dirty="0" smtClean="0"/>
              <a:t> or</a:t>
            </a:r>
            <a:r>
              <a:rPr lang="en-US" sz="3600" b="1" dirty="0" smtClean="0"/>
              <a:t> </a:t>
            </a:r>
            <a:r>
              <a:rPr lang="en-US" sz="3600" b="1" dirty="0"/>
              <a:t>Posterior Pituitary</a:t>
            </a:r>
            <a:endParaRPr lang="en-US" sz="3600" b="1" dirty="0"/>
          </a:p>
        </p:txBody>
      </p:sp>
      <p:sp>
        <p:nvSpPr>
          <p:cNvPr id="3" name="Content Placeholder 2"/>
          <p:cNvSpPr>
            <a:spLocks noGrp="1"/>
          </p:cNvSpPr>
          <p:nvPr>
            <p:ph idx="1"/>
          </p:nvPr>
        </p:nvSpPr>
        <p:spPr>
          <a:xfrm>
            <a:off x="-76200" y="1066800"/>
            <a:ext cx="9144000" cy="5714999"/>
          </a:xfrm>
        </p:spPr>
        <p:txBody>
          <a:bodyPr>
            <a:normAutofit/>
          </a:bodyPr>
          <a:lstStyle/>
          <a:p>
            <a:pPr>
              <a:buNone/>
            </a:pPr>
            <a:r>
              <a:rPr lang="en-US" sz="2400" dirty="0" smtClean="0"/>
              <a:t>Consists of</a:t>
            </a:r>
            <a:r>
              <a:rPr lang="en-US" sz="2400" dirty="0" smtClean="0"/>
              <a:t>:</a:t>
            </a:r>
          </a:p>
          <a:p>
            <a:pPr>
              <a:buNone/>
            </a:pPr>
            <a:r>
              <a:rPr lang="en-US" sz="2400" dirty="0" err="1"/>
              <a:t>Neurosecretion</a:t>
            </a:r>
            <a:endParaRPr lang="en-US" sz="2400" dirty="0"/>
          </a:p>
          <a:p>
            <a:pPr>
              <a:buNone/>
            </a:pPr>
            <a:r>
              <a:rPr lang="en-US" sz="2400" dirty="0"/>
              <a:t>Hormones synthesized as part of larger proteins (</a:t>
            </a:r>
            <a:r>
              <a:rPr lang="en-US" sz="2400" dirty="0" err="1"/>
              <a:t>neurophysins</a:t>
            </a:r>
            <a:r>
              <a:rPr lang="en-US" sz="2400" dirty="0"/>
              <a:t>) in neuron cell bodies of hypothalamus.</a:t>
            </a:r>
          </a:p>
          <a:p>
            <a:pPr>
              <a:buNone/>
            </a:pPr>
            <a:r>
              <a:rPr lang="en-US" sz="2400" dirty="0"/>
              <a:t>Transported in </a:t>
            </a:r>
            <a:r>
              <a:rPr lang="en-US" sz="2400" dirty="0" smtClean="0"/>
              <a:t>axons non-</a:t>
            </a:r>
            <a:r>
              <a:rPr lang="en-US" sz="2400" dirty="0" err="1" smtClean="0"/>
              <a:t>myelinated</a:t>
            </a:r>
            <a:r>
              <a:rPr lang="en-US" sz="2400" dirty="0" smtClean="0"/>
              <a:t>  </a:t>
            </a:r>
            <a:r>
              <a:rPr lang="en-US" sz="2400" dirty="0"/>
              <a:t>to pars nervosa (hormone cleaved from </a:t>
            </a:r>
            <a:r>
              <a:rPr lang="en-US" sz="2400" dirty="0" err="1"/>
              <a:t>neurophysin</a:t>
            </a:r>
            <a:r>
              <a:rPr lang="en-US" sz="2400" dirty="0" smtClean="0"/>
              <a:t>).</a:t>
            </a:r>
          </a:p>
          <a:p>
            <a:pPr>
              <a:buNone/>
            </a:pPr>
            <a:r>
              <a:rPr lang="en-US" sz="2400" dirty="0"/>
              <a:t>Herring bodies: collection of secretory granules at the terminal portion of axonal processing</a:t>
            </a:r>
            <a:r>
              <a:rPr lang="en-US" sz="2400" dirty="0" smtClean="0"/>
              <a:t>.</a:t>
            </a:r>
            <a:endParaRPr lang="en-US" sz="2400" dirty="0"/>
          </a:p>
          <a:p>
            <a:r>
              <a:rPr lang="en-US" sz="2400" dirty="0" err="1" smtClean="0"/>
              <a:t>Pituicytes</a:t>
            </a:r>
            <a:r>
              <a:rPr lang="en-US" sz="2400" dirty="0" smtClean="0"/>
              <a:t> </a:t>
            </a:r>
            <a:r>
              <a:rPr lang="en-US" sz="2400" dirty="0"/>
              <a:t>s</a:t>
            </a:r>
            <a:r>
              <a:rPr lang="en-US" sz="2400" dirty="0" smtClean="0"/>
              <a:t>pecialized </a:t>
            </a:r>
            <a:r>
              <a:rPr lang="en-US" sz="2400" dirty="0"/>
              <a:t>glia of pars nervosa and Supporting cells .</a:t>
            </a:r>
            <a:endParaRPr lang="en-US" sz="2400" dirty="0" smtClean="0"/>
          </a:p>
          <a:p>
            <a:r>
              <a:rPr lang="en-US" sz="2400" dirty="0" smtClean="0">
                <a:solidFill>
                  <a:srgbClr val="FF0000"/>
                </a:solidFill>
              </a:rPr>
              <a:t>Produce </a:t>
            </a:r>
            <a:r>
              <a:rPr lang="en-US" sz="2400" dirty="0" smtClean="0">
                <a:solidFill>
                  <a:srgbClr val="FF0000"/>
                </a:solidFill>
              </a:rPr>
              <a:t>2 hormones: </a:t>
            </a:r>
          </a:p>
          <a:p>
            <a:r>
              <a:rPr lang="en-US" sz="2400" dirty="0" err="1" smtClean="0"/>
              <a:t>Oxytocin</a:t>
            </a:r>
            <a:endParaRPr lang="en-US" sz="2400" dirty="0" smtClean="0"/>
          </a:p>
          <a:p>
            <a:r>
              <a:rPr lang="en-US" sz="2400" dirty="0"/>
              <a:t>Vasopressin or antidiuretic </a:t>
            </a:r>
            <a:r>
              <a:rPr lang="en-US" sz="2400" dirty="0" smtClean="0"/>
              <a:t>hormone </a:t>
            </a:r>
            <a:r>
              <a:rPr lang="en-US" sz="2400" dirty="0"/>
              <a:t>(ADH</a:t>
            </a:r>
            <a:r>
              <a:rPr lang="en-US" sz="2400" dirty="0" smtClean="0"/>
              <a:t>)</a:t>
            </a:r>
            <a:endParaRPr lang="en-US" sz="2400" dirty="0"/>
          </a:p>
          <a:p>
            <a:pPr marL="0" indent="0">
              <a:buNone/>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2606"/>
            <a:ext cx="8077200" cy="638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91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699" t="51208"/>
          <a:stretch>
            <a:fillRect/>
          </a:stretch>
        </p:blipFill>
        <p:spPr bwMode="auto">
          <a:xfrm>
            <a:off x="544512" y="533400"/>
            <a:ext cx="8599488" cy="5499708"/>
          </a:xfrm>
          <a:prstGeom prst="rect">
            <a:avLst/>
          </a:prstGeom>
          <a:noFill/>
          <a:ln w="9525">
            <a:noFill/>
            <a:miter lim="800000"/>
            <a:headEnd/>
            <a:tailEnd/>
          </a:ln>
          <a:effectLst/>
        </p:spPr>
      </p:pic>
      <p:sp>
        <p:nvSpPr>
          <p:cNvPr id="4" name="Title 3"/>
          <p:cNvSpPr>
            <a:spLocks noGrp="1"/>
          </p:cNvSpPr>
          <p:nvPr>
            <p:ph type="title" idx="4294967295"/>
          </p:nvPr>
        </p:nvSpPr>
        <p:spPr>
          <a:xfrm>
            <a:off x="1143000" y="274638"/>
            <a:ext cx="7086600" cy="1143000"/>
          </a:xfrm>
        </p:spPr>
        <p:txBody>
          <a:bodyPr/>
          <a:lstStyle/>
          <a:p>
            <a:r>
              <a:rPr lang="en-US" b="1" dirty="0" smtClean="0"/>
              <a:t>Posterior Pituitary</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Hypophysis</a:t>
            </a:r>
            <a:r>
              <a:rPr lang="en-US" b="1" dirty="0" smtClean="0"/>
              <a:t/>
            </a:r>
            <a:br>
              <a:rPr lang="en-US" b="1" dirty="0" smtClean="0"/>
            </a:br>
            <a:r>
              <a:rPr lang="en-US" b="1" dirty="0" smtClean="0"/>
              <a:t> (Mallory-Azan &amp; orange G. stain)</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0" y="1447800"/>
            <a:ext cx="90678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274638"/>
            <a:ext cx="2971800" cy="411162"/>
          </a:xfrm>
        </p:spPr>
        <p:txBody>
          <a:bodyPr>
            <a:normAutofit/>
          </a:bodyPr>
          <a:lstStyle/>
          <a:p>
            <a:r>
              <a:rPr lang="en-US" sz="2000" b="1" dirty="0" err="1" smtClean="0"/>
              <a:t>Hypophysis</a:t>
            </a:r>
            <a:r>
              <a:rPr lang="en-US" sz="2000" b="1" dirty="0" smtClean="0"/>
              <a:t> (H&amp;E stain)</a:t>
            </a:r>
            <a:endParaRPr lang="en-US" sz="2000" b="1" dirty="0"/>
          </a:p>
        </p:txBody>
      </p:sp>
      <p:pic>
        <p:nvPicPr>
          <p:cNvPr id="1026" name="Picture 2"/>
          <p:cNvPicPr>
            <a:picLocks noGrp="1" noChangeAspect="1" noChangeArrowheads="1"/>
          </p:cNvPicPr>
          <p:nvPr>
            <p:ph sz="half" idx="1"/>
          </p:nvPr>
        </p:nvPicPr>
        <p:blipFill>
          <a:blip r:embed="rId2" cstate="print"/>
          <a:srcRect b="47808"/>
          <a:stretch>
            <a:fillRect/>
          </a:stretch>
        </p:blipFill>
        <p:spPr bwMode="auto">
          <a:xfrm>
            <a:off x="204664" y="685800"/>
            <a:ext cx="8634536"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
            <a:ext cx="8839200" cy="6186309"/>
          </a:xfrm>
          <a:prstGeom prst="rect">
            <a:avLst/>
          </a:prstGeom>
        </p:spPr>
        <p:txBody>
          <a:bodyPr wrap="square">
            <a:spAutoFit/>
          </a:bodyPr>
          <a:lstStyle/>
          <a:p>
            <a:pPr marL="571500" indent="-571500">
              <a:buFont typeface="Wingdings" pitchFamily="2" charset="2"/>
              <a:buChar char="v"/>
            </a:pPr>
            <a:r>
              <a:rPr lang="en-US" sz="3600" dirty="0" smtClean="0">
                <a:solidFill>
                  <a:srgbClr val="FF0000"/>
                </a:solidFill>
              </a:rPr>
              <a:t>The </a:t>
            </a:r>
            <a:r>
              <a:rPr lang="en-US" sz="3600" dirty="0">
                <a:solidFill>
                  <a:srgbClr val="FF0000"/>
                </a:solidFill>
              </a:rPr>
              <a:t>endocrine system includes:</a:t>
            </a:r>
          </a:p>
          <a:p>
            <a:pPr marL="457200" indent="-457200">
              <a:buAutoNum type="arabicPeriod"/>
            </a:pPr>
            <a:r>
              <a:rPr lang="en-US" sz="2400" dirty="0" smtClean="0"/>
              <a:t>Endocrine </a:t>
            </a:r>
            <a:r>
              <a:rPr lang="en-US" sz="2400" dirty="0"/>
              <a:t>glands, such as the pituitary, thyroid and parathyroid, adrenal, and the pineal </a:t>
            </a:r>
            <a:r>
              <a:rPr lang="en-US" sz="2400" dirty="0" smtClean="0"/>
              <a:t>gland</a:t>
            </a:r>
            <a:r>
              <a:rPr lang="en-US" sz="2400" dirty="0"/>
              <a:t>.</a:t>
            </a:r>
            <a:endParaRPr lang="en-US" sz="2400" dirty="0" smtClean="0"/>
          </a:p>
          <a:p>
            <a:pPr marL="457200" indent="-457200">
              <a:buAutoNum type="arabicPeriod"/>
            </a:pPr>
            <a:endParaRPr lang="en-US" sz="2400" dirty="0"/>
          </a:p>
          <a:p>
            <a:r>
              <a:rPr lang="en-US" sz="2400" dirty="0"/>
              <a:t>2</a:t>
            </a:r>
            <a:r>
              <a:rPr lang="en-US" sz="2400" dirty="0" smtClean="0"/>
              <a:t>. Clusters </a:t>
            </a:r>
            <a:r>
              <a:rPr lang="en-US" sz="2400" dirty="0"/>
              <a:t>of endocrine cells located in the organs such as islets of Langerhans in the </a:t>
            </a:r>
            <a:r>
              <a:rPr lang="en-US" sz="2400" dirty="0" smtClean="0"/>
              <a:t>pancreas.</a:t>
            </a:r>
          </a:p>
          <a:p>
            <a:endParaRPr lang="en-US" sz="2400" dirty="0"/>
          </a:p>
          <a:p>
            <a:r>
              <a:rPr lang="en-US" sz="2400" dirty="0"/>
              <a:t>3</a:t>
            </a:r>
            <a:r>
              <a:rPr lang="en-US" sz="2400" dirty="0" smtClean="0"/>
              <a:t>. Isolated </a:t>
            </a:r>
            <a:r>
              <a:rPr lang="en-US" sz="2400" dirty="0"/>
              <a:t>endocrine cells in certain tissues, such as the </a:t>
            </a:r>
            <a:r>
              <a:rPr lang="en-US" sz="2400" dirty="0" err="1" smtClean="0"/>
              <a:t>entero</a:t>
            </a:r>
            <a:r>
              <a:rPr lang="en-US" sz="2400" dirty="0" smtClean="0"/>
              <a:t>-endocrine </a:t>
            </a:r>
            <a:r>
              <a:rPr lang="en-US" sz="2400" dirty="0"/>
              <a:t>cells in the epithelium of the respiratory and digestive tracts.</a:t>
            </a:r>
          </a:p>
          <a:p>
            <a:endParaRPr lang="en-US" sz="2400" dirty="0"/>
          </a:p>
          <a:p>
            <a:pPr marL="342900" indent="-342900">
              <a:buFont typeface="Wingdings" pitchFamily="2" charset="2"/>
              <a:buChar char="v"/>
            </a:pPr>
            <a:r>
              <a:rPr lang="en-US" sz="2400" dirty="0" smtClean="0"/>
              <a:t>The </a:t>
            </a:r>
            <a:r>
              <a:rPr lang="en-US" sz="2400" dirty="0"/>
              <a:t>organs or tissues that are activated by released hormones are called target organs or tissues. The cells in the target organ/tissue have appropriate receptors, which are able to recognize and respond to specific hormones.</a:t>
            </a:r>
          </a:p>
          <a:p>
            <a:endParaRPr lang="en-US" sz="2400" dirty="0"/>
          </a:p>
        </p:txBody>
      </p:sp>
    </p:spTree>
    <p:extLst>
      <p:ext uri="{BB962C8B-B14F-4D97-AF65-F5344CB8AC3E}">
        <p14:creationId xmlns:p14="http://schemas.microsoft.com/office/powerpoint/2010/main" val="125331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0" y="228600"/>
            <a:ext cx="4114800" cy="381000"/>
          </a:xfrm>
        </p:spPr>
        <p:txBody>
          <a:bodyPr>
            <a:noAutofit/>
          </a:bodyPr>
          <a:lstStyle/>
          <a:p>
            <a:pPr eaLnBrk="1" hangingPunct="1"/>
            <a:r>
              <a:rPr lang="en-US" sz="3600" b="1" dirty="0" smtClean="0">
                <a:ea typeface="ＭＳ Ｐゴシック" pitchFamily="-112" charset="-128"/>
              </a:rPr>
              <a:t>Pituitary gland</a:t>
            </a:r>
          </a:p>
        </p:txBody>
      </p:sp>
      <p:sp>
        <p:nvSpPr>
          <p:cNvPr id="29699" name="Rectangle 3"/>
          <p:cNvSpPr>
            <a:spLocks noGrp="1" noChangeArrowheads="1"/>
          </p:cNvSpPr>
          <p:nvPr>
            <p:ph idx="1"/>
          </p:nvPr>
        </p:nvSpPr>
        <p:spPr/>
        <p:txBody>
          <a:bodyPr/>
          <a:lstStyle/>
          <a:p>
            <a:pPr eaLnBrk="1" hangingPunct="1"/>
            <a:endParaRPr lang="es-ES_tradnl" smtClean="0">
              <a:ea typeface="ＭＳ Ｐゴシック" pitchFamily="-112" charset="-128"/>
            </a:endParaRPr>
          </a:p>
        </p:txBody>
      </p:sp>
      <p:pic>
        <p:nvPicPr>
          <p:cNvPr id="29700" name="Picture 4" descr="Japan515-L"/>
          <p:cNvPicPr>
            <a:picLocks noChangeAspect="1" noChangeArrowheads="1"/>
          </p:cNvPicPr>
          <p:nvPr/>
        </p:nvPicPr>
        <p:blipFill>
          <a:blip r:embed="rId3"/>
          <a:srcRect/>
          <a:stretch>
            <a:fillRect/>
          </a:stretch>
        </p:blipFill>
        <p:spPr bwMode="auto">
          <a:xfrm>
            <a:off x="0" y="685801"/>
            <a:ext cx="9144000" cy="579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half"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4" t="2283" r="2542"/>
          <a:stretch/>
        </p:blipFill>
        <p:spPr bwMode="auto">
          <a:xfrm>
            <a:off x="-78785" y="1219200"/>
            <a:ext cx="9222785"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05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3200400" cy="3200400"/>
          </a:xfrm>
        </p:spPr>
        <p:txBody>
          <a:bodyPr/>
          <a:lstStyle/>
          <a:p>
            <a:pPr eaLnBrk="1" hangingPunct="1"/>
            <a:r>
              <a:rPr lang="en-US" sz="2400" b="1" dirty="0" smtClean="0">
                <a:ea typeface="ＭＳ Ｐゴシック" pitchFamily="-112" charset="-128"/>
              </a:rPr>
              <a:t>Pars </a:t>
            </a:r>
            <a:r>
              <a:rPr lang="en-US" sz="2400" b="1" dirty="0" err="1" smtClean="0">
                <a:ea typeface="ＭＳ Ｐゴシック" pitchFamily="-112" charset="-128"/>
              </a:rPr>
              <a:t>intermedia</a:t>
            </a:r>
            <a:r>
              <a:rPr lang="en-US" sz="2400" b="1" dirty="0" smtClean="0">
                <a:ea typeface="ＭＳ Ｐゴシック" pitchFamily="-112" charset="-128"/>
              </a:rPr>
              <a:t>, between anterior and posterior pituitary </a:t>
            </a:r>
            <a:br>
              <a:rPr lang="en-US" sz="2400" b="1" dirty="0" smtClean="0">
                <a:ea typeface="ＭＳ Ｐゴシック" pitchFamily="-112" charset="-128"/>
              </a:rPr>
            </a:br>
            <a:r>
              <a:rPr lang="en-US" sz="2400" b="1" dirty="0" smtClean="0">
                <a:ea typeface="ＭＳ Ｐゴシック" pitchFamily="-112" charset="-128"/>
              </a:rPr>
              <a:t/>
            </a:r>
            <a:br>
              <a:rPr lang="en-US" sz="2400" b="1" dirty="0" smtClean="0">
                <a:ea typeface="ＭＳ Ｐゴシック" pitchFamily="-112" charset="-128"/>
              </a:rPr>
            </a:br>
            <a:r>
              <a:rPr lang="en-US" sz="2400" b="1" dirty="0" smtClean="0">
                <a:ea typeface="ＭＳ Ｐゴシック" pitchFamily="-112" charset="-128"/>
              </a:rPr>
              <a:t>(</a:t>
            </a:r>
            <a:r>
              <a:rPr lang="en-US" sz="2000" b="1" dirty="0" smtClean="0">
                <a:ea typeface="ＭＳ Ｐゴシック" pitchFamily="-112" charset="-128"/>
              </a:rPr>
              <a:t>Poorly developed and of doubtful function in humans)</a:t>
            </a:r>
          </a:p>
        </p:txBody>
      </p:sp>
      <p:sp>
        <p:nvSpPr>
          <p:cNvPr id="66563" name="Rectangle 3"/>
          <p:cNvSpPr>
            <a:spLocks noGrp="1" noChangeArrowheads="1"/>
          </p:cNvSpPr>
          <p:nvPr>
            <p:ph idx="1"/>
          </p:nvPr>
        </p:nvSpPr>
        <p:spPr>
          <a:xfrm>
            <a:off x="3733801" y="4038600"/>
            <a:ext cx="3355975" cy="1995488"/>
          </a:xfrm>
        </p:spPr>
        <p:txBody>
          <a:bodyPr/>
          <a:lstStyle/>
          <a:p>
            <a:pPr eaLnBrk="1" hangingPunct="1"/>
            <a:endParaRPr lang="es-ES_tradnl" smtClean="0">
              <a:ea typeface="ＭＳ Ｐゴシック" pitchFamily="-112" charset="-128"/>
            </a:endParaRPr>
          </a:p>
        </p:txBody>
      </p:sp>
      <p:pic>
        <p:nvPicPr>
          <p:cNvPr id="66564" name="Picture 4" descr="Japan516"/>
          <p:cNvPicPr>
            <a:picLocks noChangeAspect="1" noChangeArrowheads="1"/>
          </p:cNvPicPr>
          <p:nvPr/>
        </p:nvPicPr>
        <p:blipFill>
          <a:blip r:embed="rId3"/>
          <a:srcRect/>
          <a:stretch>
            <a:fillRect/>
          </a:stretch>
        </p:blipFill>
        <p:spPr bwMode="auto">
          <a:xfrm>
            <a:off x="3276600" y="0"/>
            <a:ext cx="4292600" cy="6553200"/>
          </a:xfrm>
          <a:prstGeom prst="rect">
            <a:avLst/>
          </a:prstGeom>
          <a:noFill/>
          <a:ln w="9525">
            <a:noFill/>
            <a:miter lim="800000"/>
            <a:headEnd/>
            <a:tailEnd/>
          </a:ln>
        </p:spPr>
      </p:pic>
      <p:sp>
        <p:nvSpPr>
          <p:cNvPr id="66565" name="Text Box 5"/>
          <p:cNvSpPr txBox="1">
            <a:spLocks noChangeArrowheads="1"/>
          </p:cNvSpPr>
          <p:nvPr/>
        </p:nvSpPr>
        <p:spPr bwMode="auto">
          <a:xfrm>
            <a:off x="5943600" y="4953000"/>
            <a:ext cx="1122808" cy="338554"/>
          </a:xfrm>
          <a:prstGeom prst="rect">
            <a:avLst/>
          </a:prstGeom>
          <a:noFill/>
          <a:ln w="9525">
            <a:noFill/>
            <a:miter lim="800000"/>
            <a:headEnd/>
            <a:tailEnd/>
          </a:ln>
        </p:spPr>
        <p:txBody>
          <a:bodyPr wrap="none">
            <a:spAutoFit/>
          </a:bodyPr>
          <a:lstStyle/>
          <a:p>
            <a:r>
              <a:rPr lang="en-US" sz="1600" b="1"/>
              <a:t>Intermedia</a:t>
            </a:r>
          </a:p>
        </p:txBody>
      </p:sp>
      <p:sp>
        <p:nvSpPr>
          <p:cNvPr id="66566" name="Line 6"/>
          <p:cNvSpPr>
            <a:spLocks noChangeShapeType="1"/>
          </p:cNvSpPr>
          <p:nvPr/>
        </p:nvSpPr>
        <p:spPr bwMode="auto">
          <a:xfrm>
            <a:off x="5715001" y="4724401"/>
            <a:ext cx="419100" cy="219075"/>
          </a:xfrm>
          <a:prstGeom prst="line">
            <a:avLst/>
          </a:prstGeom>
          <a:noFill/>
          <a:ln w="9525">
            <a:solidFill>
              <a:schemeClr val="tx1"/>
            </a:solidFill>
            <a:round/>
            <a:headEnd type="arrow" w="med" len="med"/>
            <a:tailEnd/>
          </a:ln>
        </p:spPr>
        <p:txBody>
          <a:bodyPr/>
          <a:lstStyle/>
          <a:p>
            <a:endParaRPr lang="en-US"/>
          </a:p>
        </p:txBody>
      </p:sp>
      <p:sp>
        <p:nvSpPr>
          <p:cNvPr id="66567" name="Text Box 7"/>
          <p:cNvSpPr txBox="1">
            <a:spLocks noChangeArrowheads="1"/>
          </p:cNvSpPr>
          <p:nvPr/>
        </p:nvSpPr>
        <p:spPr bwMode="auto">
          <a:xfrm>
            <a:off x="3946526" y="1431925"/>
            <a:ext cx="896784" cy="338554"/>
          </a:xfrm>
          <a:prstGeom prst="rect">
            <a:avLst/>
          </a:prstGeom>
          <a:noFill/>
          <a:ln w="9525">
            <a:noFill/>
            <a:miter lim="800000"/>
            <a:headEnd/>
            <a:tailEnd/>
          </a:ln>
        </p:spPr>
        <p:txBody>
          <a:bodyPr wrap="none">
            <a:spAutoFit/>
          </a:bodyPr>
          <a:lstStyle/>
          <a:p>
            <a:r>
              <a:rPr lang="en-US" sz="1600" b="1"/>
              <a:t>Anterior</a:t>
            </a:r>
          </a:p>
        </p:txBody>
      </p:sp>
      <p:sp>
        <p:nvSpPr>
          <p:cNvPr id="66568" name="Text Box 8"/>
          <p:cNvSpPr txBox="1">
            <a:spLocks noChangeArrowheads="1"/>
          </p:cNvSpPr>
          <p:nvPr/>
        </p:nvSpPr>
        <p:spPr bwMode="auto">
          <a:xfrm>
            <a:off x="6613527" y="1431925"/>
            <a:ext cx="958789" cy="338554"/>
          </a:xfrm>
          <a:prstGeom prst="rect">
            <a:avLst/>
          </a:prstGeom>
          <a:noFill/>
          <a:ln w="9525">
            <a:noFill/>
            <a:miter lim="800000"/>
            <a:headEnd/>
            <a:tailEnd/>
          </a:ln>
        </p:spPr>
        <p:txBody>
          <a:bodyPr wrap="none">
            <a:spAutoFit/>
          </a:bodyPr>
          <a:lstStyle/>
          <a:p>
            <a:r>
              <a:rPr lang="en-US" sz="1600" b="1"/>
              <a:t>Posterior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47800" y="0"/>
            <a:ext cx="5943600" cy="457200"/>
          </a:xfrm>
        </p:spPr>
        <p:txBody>
          <a:bodyPr>
            <a:noAutofit/>
          </a:bodyPr>
          <a:lstStyle/>
          <a:p>
            <a:pPr eaLnBrk="1" hangingPunct="1"/>
            <a:r>
              <a:rPr lang="en-US" sz="2800" b="1" dirty="0" smtClean="0">
                <a:ea typeface="ＭＳ Ｐゴシック" pitchFamily="-112" charset="-128"/>
              </a:rPr>
              <a:t>Pars </a:t>
            </a:r>
            <a:r>
              <a:rPr lang="en-US" sz="2800" b="1" dirty="0" err="1" smtClean="0">
                <a:ea typeface="ＭＳ Ｐゴシック" pitchFamily="-112" charset="-128"/>
              </a:rPr>
              <a:t>intermedia</a:t>
            </a:r>
            <a:r>
              <a:rPr lang="en-US" sz="2800" b="1" dirty="0" smtClean="0">
                <a:ea typeface="ＭＳ Ｐゴシック" pitchFamily="-112" charset="-128"/>
              </a:rPr>
              <a:t> (rat pituitary)</a:t>
            </a:r>
            <a:endParaRPr lang="en-US" sz="2800" b="1" dirty="0" smtClean="0">
              <a:solidFill>
                <a:srgbClr val="FFFF00"/>
              </a:solidFill>
              <a:ea typeface="ＭＳ Ｐゴシック" pitchFamily="-112" charset="-128"/>
            </a:endParaRPr>
          </a:p>
        </p:txBody>
      </p:sp>
      <p:sp>
        <p:nvSpPr>
          <p:cNvPr id="68611" name="Rectangle 3"/>
          <p:cNvSpPr>
            <a:spLocks noGrp="1" noChangeArrowheads="1"/>
          </p:cNvSpPr>
          <p:nvPr>
            <p:ph idx="1"/>
          </p:nvPr>
        </p:nvSpPr>
        <p:spPr>
          <a:xfrm>
            <a:off x="457200" y="1600200"/>
            <a:ext cx="7866064" cy="4337050"/>
          </a:xfrm>
        </p:spPr>
        <p:txBody>
          <a:bodyPr/>
          <a:lstStyle/>
          <a:p>
            <a:pPr eaLnBrk="1" hangingPunct="1"/>
            <a:endParaRPr lang="es-ES_tradnl" smtClean="0">
              <a:ea typeface="ＭＳ Ｐゴシック" pitchFamily="-112" charset="-128"/>
            </a:endParaRPr>
          </a:p>
        </p:txBody>
      </p:sp>
      <p:pic>
        <p:nvPicPr>
          <p:cNvPr id="68612" name="Picture 4" descr="1980C28(59)CL"/>
          <p:cNvPicPr>
            <a:picLocks noChangeAspect="1" noChangeArrowheads="1"/>
          </p:cNvPicPr>
          <p:nvPr/>
        </p:nvPicPr>
        <p:blipFill>
          <a:blip r:embed="rId3">
            <a:lum bright="-6000" contrast="18000"/>
          </a:blip>
          <a:srcRect/>
          <a:stretch>
            <a:fillRect/>
          </a:stretch>
        </p:blipFill>
        <p:spPr bwMode="auto">
          <a:xfrm>
            <a:off x="228600" y="533400"/>
            <a:ext cx="8763000" cy="6051550"/>
          </a:xfrm>
          <a:prstGeom prst="rect">
            <a:avLst/>
          </a:prstGeom>
          <a:noFill/>
          <a:ln w="9525">
            <a:noFill/>
            <a:miter lim="800000"/>
            <a:headEnd/>
            <a:tailEnd/>
          </a:ln>
        </p:spPr>
      </p:pic>
      <p:sp>
        <p:nvSpPr>
          <p:cNvPr id="68613" name="Text Box 5"/>
          <p:cNvSpPr txBox="1">
            <a:spLocks noChangeArrowheads="1"/>
          </p:cNvSpPr>
          <p:nvPr/>
        </p:nvSpPr>
        <p:spPr bwMode="auto">
          <a:xfrm rot="-5400000">
            <a:off x="3072528" y="3650556"/>
            <a:ext cx="1316194" cy="307777"/>
          </a:xfrm>
          <a:prstGeom prst="rect">
            <a:avLst/>
          </a:prstGeom>
          <a:noFill/>
          <a:ln w="9525">
            <a:noFill/>
            <a:miter lim="800000"/>
            <a:headEnd/>
            <a:tailEnd/>
          </a:ln>
        </p:spPr>
        <p:txBody>
          <a:bodyPr wrap="none">
            <a:spAutoFit/>
          </a:bodyPr>
          <a:lstStyle/>
          <a:p>
            <a:r>
              <a:rPr lang="en-US" sz="1400" b="1">
                <a:solidFill>
                  <a:schemeClr val="bg1"/>
                </a:solidFill>
              </a:rPr>
              <a:t>Rathke's pouch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6200"/>
            <a:ext cx="9144000" cy="6001643"/>
          </a:xfrm>
          <a:prstGeom prst="rect">
            <a:avLst/>
          </a:prstGeom>
        </p:spPr>
        <p:txBody>
          <a:bodyPr wrap="square">
            <a:spAutoFit/>
          </a:bodyPr>
          <a:lstStyle/>
          <a:p>
            <a:pPr marL="342900" indent="-342900">
              <a:buFont typeface="Wingdings" pitchFamily="2" charset="2"/>
              <a:buChar char="v"/>
            </a:pPr>
            <a:r>
              <a:rPr lang="en-US" sz="2400" dirty="0" smtClean="0">
                <a:solidFill>
                  <a:srgbClr val="FF0000"/>
                </a:solidFill>
              </a:rPr>
              <a:t>Blood </a:t>
            </a:r>
            <a:r>
              <a:rPr lang="en-US" sz="2400" dirty="0">
                <a:solidFill>
                  <a:srgbClr val="FF0000"/>
                </a:solidFill>
              </a:rPr>
              <a:t>Supply &amp; the </a:t>
            </a:r>
            <a:r>
              <a:rPr lang="en-US" sz="2400" dirty="0" err="1">
                <a:solidFill>
                  <a:srgbClr val="FF0000"/>
                </a:solidFill>
              </a:rPr>
              <a:t>Hypothalamo-Hypophyseal</a:t>
            </a:r>
            <a:r>
              <a:rPr lang="en-US" sz="2400" dirty="0">
                <a:solidFill>
                  <a:srgbClr val="FF0000"/>
                </a:solidFill>
              </a:rPr>
              <a:t> Portal System</a:t>
            </a:r>
            <a:r>
              <a:rPr lang="en-US" sz="2400" dirty="0" smtClean="0">
                <a:solidFill>
                  <a:srgbClr val="FF0000"/>
                </a:solidFill>
              </a:rPr>
              <a:t>:</a:t>
            </a:r>
          </a:p>
          <a:p>
            <a:endParaRPr lang="en-US" sz="2400" dirty="0">
              <a:solidFill>
                <a:srgbClr val="FF0000"/>
              </a:solidFill>
            </a:endParaRPr>
          </a:p>
          <a:p>
            <a:r>
              <a:rPr lang="en-US" sz="2400" dirty="0"/>
              <a:t>The blood supply of the </a:t>
            </a:r>
            <a:r>
              <a:rPr lang="en-US" sz="2400" dirty="0" err="1"/>
              <a:t>hypophysis</a:t>
            </a:r>
            <a:r>
              <a:rPr lang="en-US" sz="2400" dirty="0"/>
              <a:t> derives from the internal carotid artery:</a:t>
            </a:r>
          </a:p>
          <a:p>
            <a:endParaRPr lang="en-US" sz="2400" dirty="0"/>
          </a:p>
          <a:p>
            <a:pPr marL="342900" indent="-342900">
              <a:buFont typeface="Wingdings" pitchFamily="2" charset="2"/>
              <a:buChar char="v"/>
            </a:pPr>
            <a:r>
              <a:rPr lang="en-US" sz="2400" dirty="0" smtClean="0"/>
              <a:t>From </a:t>
            </a:r>
            <a:r>
              <a:rPr lang="en-US" sz="2400" dirty="0"/>
              <a:t>above, the superior </a:t>
            </a:r>
            <a:r>
              <a:rPr lang="en-US" sz="2400" dirty="0" err="1"/>
              <a:t>hypophyseal</a:t>
            </a:r>
            <a:r>
              <a:rPr lang="en-US" sz="2400" dirty="0"/>
              <a:t> arteries supply the median eminence and the neural </a:t>
            </a:r>
            <a:r>
              <a:rPr lang="en-US" sz="2400" dirty="0" smtClean="0"/>
              <a:t>stalk</a:t>
            </a:r>
          </a:p>
          <a:p>
            <a:r>
              <a:rPr lang="en-US" sz="2400" dirty="0"/>
              <a:t>The superior </a:t>
            </a:r>
            <a:r>
              <a:rPr lang="en-US" sz="2400" dirty="0" err="1"/>
              <a:t>hypophyseal</a:t>
            </a:r>
            <a:r>
              <a:rPr lang="en-US" sz="2400" dirty="0"/>
              <a:t> arteries form a primary capillary network irrigating the stalk and median eminence. The capillaries then rejoin to form </a:t>
            </a:r>
            <a:r>
              <a:rPr lang="en-US" sz="2400" dirty="0" err="1"/>
              <a:t>venules</a:t>
            </a:r>
            <a:r>
              <a:rPr lang="en-US" sz="2400" dirty="0"/>
              <a:t> that branch again as a larger secondary capillary network in the </a:t>
            </a:r>
            <a:r>
              <a:rPr lang="en-US" sz="2400" dirty="0" err="1"/>
              <a:t>adenohypophysis</a:t>
            </a:r>
            <a:r>
              <a:rPr lang="en-US" sz="2400" dirty="0"/>
              <a:t>, Capillaries of both networks are fenestrated.</a:t>
            </a:r>
          </a:p>
          <a:p>
            <a:endParaRPr lang="en-US" sz="2400" dirty="0" smtClean="0"/>
          </a:p>
          <a:p>
            <a:endParaRPr lang="en-US" sz="2400" dirty="0"/>
          </a:p>
          <a:p>
            <a:pPr marL="342900" indent="-342900">
              <a:buFont typeface="Wingdings" pitchFamily="2" charset="2"/>
              <a:buChar char="v"/>
            </a:pPr>
            <a:r>
              <a:rPr lang="en-US" sz="2400" dirty="0" smtClean="0"/>
              <a:t>From </a:t>
            </a:r>
            <a:r>
              <a:rPr lang="en-US" sz="2400" dirty="0"/>
              <a:t>below, inferior </a:t>
            </a:r>
            <a:r>
              <a:rPr lang="en-US" sz="2400" dirty="0" err="1"/>
              <a:t>hypophyseal</a:t>
            </a:r>
            <a:r>
              <a:rPr lang="en-US" sz="2400" dirty="0"/>
              <a:t> arteries provide blood mainly for the </a:t>
            </a:r>
            <a:r>
              <a:rPr lang="en-US" sz="2400" dirty="0" err="1"/>
              <a:t>neurohypophysis</a:t>
            </a:r>
            <a:r>
              <a:rPr lang="en-US" sz="2400" dirty="0"/>
              <a:t>, with a small supply to the stalk</a:t>
            </a:r>
            <a:r>
              <a:rPr lang="en-US" sz="2400" dirty="0" smtClean="0"/>
              <a:t>.</a:t>
            </a:r>
          </a:p>
          <a:p>
            <a:endParaRPr lang="en-US" sz="2400" dirty="0"/>
          </a:p>
        </p:txBody>
      </p:sp>
    </p:spTree>
    <p:extLst>
      <p:ext uri="{BB962C8B-B14F-4D97-AF65-F5344CB8AC3E}">
        <p14:creationId xmlns:p14="http://schemas.microsoft.com/office/powerpoint/2010/main" val="408131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76" t="13393" r="25943"/>
          <a:stretch/>
        </p:blipFill>
        <p:spPr bwMode="auto">
          <a:xfrm>
            <a:off x="-226795" y="74428"/>
            <a:ext cx="9303457" cy="647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4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334962"/>
          </a:xfrm>
        </p:spPr>
        <p:txBody>
          <a:bodyPr>
            <a:normAutofit fontScale="90000"/>
          </a:bodyPr>
          <a:lstStyle/>
          <a:p>
            <a:r>
              <a:rPr lang="en-US" b="1" dirty="0" smtClean="0">
                <a:ea typeface="ＭＳ Ｐゴシック" pitchFamily="-112" charset="-128"/>
              </a:rPr>
              <a:t>THYROID GLAND</a:t>
            </a:r>
            <a:endParaRPr lang="en-US" b="1" dirty="0"/>
          </a:p>
        </p:txBody>
      </p:sp>
      <p:pic>
        <p:nvPicPr>
          <p:cNvPr id="4" name="Picture 6" descr="Illu08_thyroid.jpg"/>
          <p:cNvPicPr>
            <a:picLocks noGrp="1" noChangeAspect="1"/>
          </p:cNvPicPr>
          <p:nvPr>
            <p:ph idx="1"/>
          </p:nvPr>
        </p:nvPicPr>
        <p:blipFill rotWithShape="1">
          <a:blip r:embed="rId2"/>
          <a:srcRect l="5734" t="1845" r="13384" b="15637"/>
          <a:stretch/>
        </p:blipFill>
        <p:spPr bwMode="auto">
          <a:xfrm>
            <a:off x="5137876" y="3048000"/>
            <a:ext cx="3821247" cy="3646969"/>
          </a:xfrm>
          <a:prstGeom prst="rect">
            <a:avLst/>
          </a:prstGeom>
          <a:noFill/>
          <a:ln w="9525">
            <a:noFill/>
            <a:miter lim="800000"/>
            <a:headEnd/>
            <a:tailEnd/>
          </a:ln>
        </p:spPr>
      </p:pic>
      <p:grpSp>
        <p:nvGrpSpPr>
          <p:cNvPr id="6" name="object 3"/>
          <p:cNvGrpSpPr/>
          <p:nvPr/>
        </p:nvGrpSpPr>
        <p:grpSpPr>
          <a:xfrm>
            <a:off x="198652" y="857947"/>
            <a:ext cx="8792948" cy="1961453"/>
            <a:chOff x="439216" y="356615"/>
            <a:chExt cx="6684009" cy="1454785"/>
          </a:xfrm>
        </p:grpSpPr>
        <p:sp>
          <p:nvSpPr>
            <p:cNvPr id="7" name="object 4"/>
            <p:cNvSpPr/>
            <p:nvPr/>
          </p:nvSpPr>
          <p:spPr>
            <a:xfrm>
              <a:off x="439216" y="359612"/>
              <a:ext cx="6684009" cy="238125"/>
            </a:xfrm>
            <a:custGeom>
              <a:avLst/>
              <a:gdLst/>
              <a:ahLst/>
              <a:cxnLst/>
              <a:rect l="l" t="t" r="r" b="b"/>
              <a:pathLst>
                <a:path w="6684009" h="238125">
                  <a:moveTo>
                    <a:pt x="6683629" y="0"/>
                  </a:moveTo>
                  <a:lnTo>
                    <a:pt x="0" y="0"/>
                  </a:lnTo>
                  <a:lnTo>
                    <a:pt x="0" y="238048"/>
                  </a:lnTo>
                  <a:lnTo>
                    <a:pt x="6683629" y="238048"/>
                  </a:lnTo>
                  <a:lnTo>
                    <a:pt x="6683629" y="0"/>
                  </a:lnTo>
                  <a:close/>
                </a:path>
              </a:pathLst>
            </a:custGeom>
            <a:solidFill>
              <a:srgbClr val="B1A0C6"/>
            </a:solidFill>
          </p:spPr>
          <p:txBody>
            <a:bodyPr wrap="square" lIns="0" tIns="0" rIns="0" bIns="0" rtlCol="0"/>
            <a:lstStyle/>
            <a:p>
              <a:endParaRPr/>
            </a:p>
          </p:txBody>
        </p:sp>
        <p:pic>
          <p:nvPicPr>
            <p:cNvPr id="8" name="object 5"/>
            <p:cNvPicPr/>
            <p:nvPr/>
          </p:nvPicPr>
          <p:blipFill>
            <a:blip r:embed="rId3" cstate="print"/>
            <a:stretch>
              <a:fillRect/>
            </a:stretch>
          </p:blipFill>
          <p:spPr>
            <a:xfrm>
              <a:off x="457504" y="356615"/>
              <a:ext cx="830072" cy="237744"/>
            </a:xfrm>
            <a:prstGeom prst="rect">
              <a:avLst/>
            </a:prstGeom>
          </p:spPr>
        </p:pic>
        <p:pic>
          <p:nvPicPr>
            <p:cNvPr id="9" name="object 6"/>
            <p:cNvPicPr/>
            <p:nvPr/>
          </p:nvPicPr>
          <p:blipFill>
            <a:blip r:embed="rId4" cstate="print"/>
            <a:stretch>
              <a:fillRect/>
            </a:stretch>
          </p:blipFill>
          <p:spPr>
            <a:xfrm>
              <a:off x="1204569" y="356615"/>
              <a:ext cx="422909" cy="237744"/>
            </a:xfrm>
            <a:prstGeom prst="rect">
              <a:avLst/>
            </a:prstGeom>
          </p:spPr>
        </p:pic>
        <p:pic>
          <p:nvPicPr>
            <p:cNvPr id="10" name="object 7"/>
            <p:cNvPicPr/>
            <p:nvPr/>
          </p:nvPicPr>
          <p:blipFill>
            <a:blip r:embed="rId5" cstate="print"/>
            <a:stretch>
              <a:fillRect/>
            </a:stretch>
          </p:blipFill>
          <p:spPr>
            <a:xfrm>
              <a:off x="801928" y="603757"/>
              <a:ext cx="2780665" cy="198120"/>
            </a:xfrm>
            <a:prstGeom prst="rect">
              <a:avLst/>
            </a:prstGeom>
          </p:spPr>
        </p:pic>
        <p:pic>
          <p:nvPicPr>
            <p:cNvPr id="11" name="object 8"/>
            <p:cNvPicPr/>
            <p:nvPr/>
          </p:nvPicPr>
          <p:blipFill>
            <a:blip r:embed="rId6" cstate="print"/>
            <a:stretch>
              <a:fillRect/>
            </a:stretch>
          </p:blipFill>
          <p:spPr>
            <a:xfrm>
              <a:off x="3509517" y="603757"/>
              <a:ext cx="3589020" cy="198120"/>
            </a:xfrm>
            <a:prstGeom prst="rect">
              <a:avLst/>
            </a:prstGeom>
          </p:spPr>
        </p:pic>
        <p:pic>
          <p:nvPicPr>
            <p:cNvPr id="12" name="object 9"/>
            <p:cNvPicPr/>
            <p:nvPr/>
          </p:nvPicPr>
          <p:blipFill>
            <a:blip r:embed="rId7" cstate="print"/>
            <a:stretch>
              <a:fillRect/>
            </a:stretch>
          </p:blipFill>
          <p:spPr>
            <a:xfrm>
              <a:off x="801928" y="801877"/>
              <a:ext cx="1991614" cy="198120"/>
            </a:xfrm>
            <a:prstGeom prst="rect">
              <a:avLst/>
            </a:prstGeom>
          </p:spPr>
        </p:pic>
        <p:pic>
          <p:nvPicPr>
            <p:cNvPr id="13" name="object 10"/>
            <p:cNvPicPr/>
            <p:nvPr/>
          </p:nvPicPr>
          <p:blipFill>
            <a:blip r:embed="rId8" cstate="print"/>
            <a:stretch>
              <a:fillRect/>
            </a:stretch>
          </p:blipFill>
          <p:spPr>
            <a:xfrm>
              <a:off x="801928" y="1006093"/>
              <a:ext cx="4250563" cy="198120"/>
            </a:xfrm>
            <a:prstGeom prst="rect">
              <a:avLst/>
            </a:prstGeom>
          </p:spPr>
        </p:pic>
        <p:pic>
          <p:nvPicPr>
            <p:cNvPr id="14" name="object 11"/>
            <p:cNvPicPr/>
            <p:nvPr/>
          </p:nvPicPr>
          <p:blipFill>
            <a:blip r:embed="rId9" cstate="print"/>
            <a:stretch>
              <a:fillRect/>
            </a:stretch>
          </p:blipFill>
          <p:spPr>
            <a:xfrm>
              <a:off x="4979162" y="1006093"/>
              <a:ext cx="1737233" cy="198120"/>
            </a:xfrm>
            <a:prstGeom prst="rect">
              <a:avLst/>
            </a:prstGeom>
          </p:spPr>
        </p:pic>
        <p:pic>
          <p:nvPicPr>
            <p:cNvPr id="15" name="object 12"/>
            <p:cNvPicPr/>
            <p:nvPr/>
          </p:nvPicPr>
          <p:blipFill>
            <a:blip r:embed="rId10" cstate="print"/>
            <a:stretch>
              <a:fillRect/>
            </a:stretch>
          </p:blipFill>
          <p:spPr>
            <a:xfrm>
              <a:off x="801928" y="1204213"/>
              <a:ext cx="689571" cy="198120"/>
            </a:xfrm>
            <a:prstGeom prst="rect">
              <a:avLst/>
            </a:prstGeom>
          </p:spPr>
        </p:pic>
        <p:pic>
          <p:nvPicPr>
            <p:cNvPr id="16" name="object 13"/>
            <p:cNvPicPr/>
            <p:nvPr/>
          </p:nvPicPr>
          <p:blipFill>
            <a:blip r:embed="rId11" cstate="print"/>
            <a:stretch>
              <a:fillRect/>
            </a:stretch>
          </p:blipFill>
          <p:spPr>
            <a:xfrm>
              <a:off x="801928" y="1408429"/>
              <a:ext cx="2389886" cy="198120"/>
            </a:xfrm>
            <a:prstGeom prst="rect">
              <a:avLst/>
            </a:prstGeom>
          </p:spPr>
        </p:pic>
        <p:pic>
          <p:nvPicPr>
            <p:cNvPr id="17" name="object 14"/>
            <p:cNvPicPr/>
            <p:nvPr/>
          </p:nvPicPr>
          <p:blipFill>
            <a:blip r:embed="rId12" cstate="print"/>
            <a:stretch>
              <a:fillRect/>
            </a:stretch>
          </p:blipFill>
          <p:spPr>
            <a:xfrm>
              <a:off x="3125470" y="1408429"/>
              <a:ext cx="831608" cy="198120"/>
            </a:xfrm>
            <a:prstGeom prst="rect">
              <a:avLst/>
            </a:prstGeom>
          </p:spPr>
        </p:pic>
        <p:pic>
          <p:nvPicPr>
            <p:cNvPr id="18" name="object 15"/>
            <p:cNvPicPr/>
            <p:nvPr/>
          </p:nvPicPr>
          <p:blipFill>
            <a:blip r:embed="rId13" cstate="print"/>
            <a:stretch>
              <a:fillRect/>
            </a:stretch>
          </p:blipFill>
          <p:spPr>
            <a:xfrm>
              <a:off x="3887724" y="1408429"/>
              <a:ext cx="1215174" cy="198120"/>
            </a:xfrm>
            <a:prstGeom prst="rect">
              <a:avLst/>
            </a:prstGeom>
          </p:spPr>
        </p:pic>
        <p:pic>
          <p:nvPicPr>
            <p:cNvPr id="19" name="object 16"/>
            <p:cNvPicPr/>
            <p:nvPr/>
          </p:nvPicPr>
          <p:blipFill>
            <a:blip r:embed="rId14" cstate="print"/>
            <a:stretch>
              <a:fillRect/>
            </a:stretch>
          </p:blipFill>
          <p:spPr>
            <a:xfrm>
              <a:off x="5021833" y="1402333"/>
              <a:ext cx="369824" cy="207264"/>
            </a:xfrm>
            <a:prstGeom prst="rect">
              <a:avLst/>
            </a:prstGeom>
          </p:spPr>
        </p:pic>
        <p:pic>
          <p:nvPicPr>
            <p:cNvPr id="20" name="object 17"/>
            <p:cNvPicPr/>
            <p:nvPr/>
          </p:nvPicPr>
          <p:blipFill>
            <a:blip r:embed="rId15" cstate="print"/>
            <a:stretch>
              <a:fillRect/>
            </a:stretch>
          </p:blipFill>
          <p:spPr>
            <a:xfrm>
              <a:off x="5336158" y="1408429"/>
              <a:ext cx="1383157" cy="198120"/>
            </a:xfrm>
            <a:prstGeom prst="rect">
              <a:avLst/>
            </a:prstGeom>
          </p:spPr>
        </p:pic>
        <p:sp>
          <p:nvSpPr>
            <p:cNvPr id="21" name="object 18"/>
            <p:cNvSpPr/>
            <p:nvPr/>
          </p:nvSpPr>
          <p:spPr>
            <a:xfrm>
              <a:off x="5021833" y="1566925"/>
              <a:ext cx="278130" cy="18415"/>
            </a:xfrm>
            <a:custGeom>
              <a:avLst/>
              <a:gdLst/>
              <a:ahLst/>
              <a:cxnLst/>
              <a:rect l="l" t="t" r="r" b="b"/>
              <a:pathLst>
                <a:path w="278129" h="18415">
                  <a:moveTo>
                    <a:pt x="277672" y="0"/>
                  </a:moveTo>
                  <a:lnTo>
                    <a:pt x="0" y="0"/>
                  </a:lnTo>
                  <a:lnTo>
                    <a:pt x="0" y="18288"/>
                  </a:lnTo>
                  <a:lnTo>
                    <a:pt x="277672" y="18288"/>
                  </a:lnTo>
                  <a:lnTo>
                    <a:pt x="277672" y="0"/>
                  </a:lnTo>
                  <a:close/>
                </a:path>
              </a:pathLst>
            </a:custGeom>
            <a:solidFill>
              <a:srgbClr val="00AF50"/>
            </a:solidFill>
          </p:spPr>
          <p:txBody>
            <a:bodyPr wrap="square" lIns="0" tIns="0" rIns="0" bIns="0" rtlCol="0"/>
            <a:lstStyle/>
            <a:p>
              <a:endParaRPr/>
            </a:p>
          </p:txBody>
        </p:sp>
        <p:pic>
          <p:nvPicPr>
            <p:cNvPr id="22" name="object 19"/>
            <p:cNvPicPr/>
            <p:nvPr/>
          </p:nvPicPr>
          <p:blipFill>
            <a:blip r:embed="rId16" cstate="print"/>
            <a:stretch>
              <a:fillRect/>
            </a:stretch>
          </p:blipFill>
          <p:spPr>
            <a:xfrm>
              <a:off x="801928" y="1613026"/>
              <a:ext cx="1835785" cy="198120"/>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1"/>
          <p:cNvGrpSpPr/>
          <p:nvPr/>
        </p:nvGrpSpPr>
        <p:grpSpPr>
          <a:xfrm>
            <a:off x="427074" y="552984"/>
            <a:ext cx="8420954" cy="1198003"/>
            <a:chOff x="801928" y="1811146"/>
            <a:chExt cx="6747713" cy="606552"/>
          </a:xfrm>
        </p:grpSpPr>
        <p:pic>
          <p:nvPicPr>
            <p:cNvPr id="3" name="object 22"/>
            <p:cNvPicPr/>
            <p:nvPr/>
          </p:nvPicPr>
          <p:blipFill>
            <a:blip r:embed="rId2" cstate="print"/>
            <a:stretch>
              <a:fillRect/>
            </a:stretch>
          </p:blipFill>
          <p:spPr>
            <a:xfrm>
              <a:off x="801928" y="1817242"/>
              <a:ext cx="2602103" cy="198120"/>
            </a:xfrm>
            <a:prstGeom prst="rect">
              <a:avLst/>
            </a:prstGeom>
          </p:spPr>
        </p:pic>
        <p:pic>
          <p:nvPicPr>
            <p:cNvPr id="4" name="object 23"/>
            <p:cNvPicPr/>
            <p:nvPr/>
          </p:nvPicPr>
          <p:blipFill>
            <a:blip r:embed="rId3" cstate="print"/>
            <a:stretch>
              <a:fillRect/>
            </a:stretch>
          </p:blipFill>
          <p:spPr>
            <a:xfrm>
              <a:off x="3329685" y="1811146"/>
              <a:ext cx="1294638" cy="207264"/>
            </a:xfrm>
            <a:prstGeom prst="rect">
              <a:avLst/>
            </a:prstGeom>
          </p:spPr>
        </p:pic>
        <p:pic>
          <p:nvPicPr>
            <p:cNvPr id="5" name="object 24"/>
            <p:cNvPicPr/>
            <p:nvPr/>
          </p:nvPicPr>
          <p:blipFill>
            <a:blip r:embed="rId4" cstate="print"/>
            <a:stretch>
              <a:fillRect/>
            </a:stretch>
          </p:blipFill>
          <p:spPr>
            <a:xfrm>
              <a:off x="4579874" y="1817242"/>
              <a:ext cx="2601214" cy="198120"/>
            </a:xfrm>
            <a:prstGeom prst="rect">
              <a:avLst/>
            </a:prstGeom>
          </p:spPr>
        </p:pic>
        <p:pic>
          <p:nvPicPr>
            <p:cNvPr id="6" name="object 25"/>
            <p:cNvPicPr/>
            <p:nvPr/>
          </p:nvPicPr>
          <p:blipFill>
            <a:blip r:embed="rId5" cstate="print"/>
            <a:stretch>
              <a:fillRect/>
            </a:stretch>
          </p:blipFill>
          <p:spPr>
            <a:xfrm>
              <a:off x="801928" y="2018410"/>
              <a:ext cx="3834891" cy="198120"/>
            </a:xfrm>
            <a:prstGeom prst="rect">
              <a:avLst/>
            </a:prstGeom>
          </p:spPr>
        </p:pic>
        <p:pic>
          <p:nvPicPr>
            <p:cNvPr id="7" name="object 26"/>
            <p:cNvPicPr/>
            <p:nvPr/>
          </p:nvPicPr>
          <p:blipFill>
            <a:blip r:embed="rId6" cstate="print"/>
            <a:stretch>
              <a:fillRect/>
            </a:stretch>
          </p:blipFill>
          <p:spPr>
            <a:xfrm>
              <a:off x="4561586" y="2018410"/>
              <a:ext cx="1083538" cy="198120"/>
            </a:xfrm>
            <a:prstGeom prst="rect">
              <a:avLst/>
            </a:prstGeom>
          </p:spPr>
        </p:pic>
        <p:pic>
          <p:nvPicPr>
            <p:cNvPr id="8" name="object 27"/>
            <p:cNvPicPr/>
            <p:nvPr/>
          </p:nvPicPr>
          <p:blipFill>
            <a:blip r:embed="rId7" cstate="print"/>
            <a:stretch>
              <a:fillRect/>
            </a:stretch>
          </p:blipFill>
          <p:spPr>
            <a:xfrm>
              <a:off x="5567806" y="2018410"/>
              <a:ext cx="123444" cy="198120"/>
            </a:xfrm>
            <a:prstGeom prst="rect">
              <a:avLst/>
            </a:prstGeom>
          </p:spPr>
        </p:pic>
        <p:pic>
          <p:nvPicPr>
            <p:cNvPr id="9" name="object 28"/>
            <p:cNvPicPr/>
            <p:nvPr/>
          </p:nvPicPr>
          <p:blipFill>
            <a:blip r:embed="rId8" cstate="print"/>
            <a:stretch>
              <a:fillRect/>
            </a:stretch>
          </p:blipFill>
          <p:spPr>
            <a:xfrm>
              <a:off x="5650103" y="2018410"/>
              <a:ext cx="583539" cy="198120"/>
            </a:xfrm>
            <a:prstGeom prst="rect">
              <a:avLst/>
            </a:prstGeom>
          </p:spPr>
        </p:pic>
        <p:pic>
          <p:nvPicPr>
            <p:cNvPr id="10" name="object 29"/>
            <p:cNvPicPr/>
            <p:nvPr/>
          </p:nvPicPr>
          <p:blipFill>
            <a:blip r:embed="rId9" cstate="print"/>
            <a:stretch>
              <a:fillRect/>
            </a:stretch>
          </p:blipFill>
          <p:spPr>
            <a:xfrm>
              <a:off x="6150229" y="2018410"/>
              <a:ext cx="480415" cy="198120"/>
            </a:xfrm>
            <a:prstGeom prst="rect">
              <a:avLst/>
            </a:prstGeom>
          </p:spPr>
        </p:pic>
        <p:pic>
          <p:nvPicPr>
            <p:cNvPr id="11" name="object 30"/>
            <p:cNvPicPr/>
            <p:nvPr/>
          </p:nvPicPr>
          <p:blipFill>
            <a:blip r:embed="rId10" cstate="print"/>
            <a:stretch>
              <a:fillRect/>
            </a:stretch>
          </p:blipFill>
          <p:spPr>
            <a:xfrm>
              <a:off x="6630644" y="2015362"/>
              <a:ext cx="918997" cy="198120"/>
            </a:xfrm>
            <a:prstGeom prst="rect">
              <a:avLst/>
            </a:prstGeom>
          </p:spPr>
        </p:pic>
        <p:pic>
          <p:nvPicPr>
            <p:cNvPr id="12" name="object 31"/>
            <p:cNvPicPr/>
            <p:nvPr/>
          </p:nvPicPr>
          <p:blipFill>
            <a:blip r:embed="rId11" cstate="print"/>
            <a:stretch>
              <a:fillRect/>
            </a:stretch>
          </p:blipFill>
          <p:spPr>
            <a:xfrm>
              <a:off x="1637411" y="2219578"/>
              <a:ext cx="91439" cy="198120"/>
            </a:xfrm>
            <a:prstGeom prst="rect">
              <a:avLst/>
            </a:prstGeom>
          </p:spPr>
        </p:pic>
      </p:grpSp>
      <p:grpSp>
        <p:nvGrpSpPr>
          <p:cNvPr id="13" name="object 32"/>
          <p:cNvGrpSpPr/>
          <p:nvPr/>
        </p:nvGrpSpPr>
        <p:grpSpPr>
          <a:xfrm>
            <a:off x="391632" y="1676400"/>
            <a:ext cx="8456396" cy="1752600"/>
            <a:chOff x="762304" y="2615818"/>
            <a:chExt cx="6360795" cy="823594"/>
          </a:xfrm>
        </p:grpSpPr>
        <p:pic>
          <p:nvPicPr>
            <p:cNvPr id="14" name="object 33"/>
            <p:cNvPicPr/>
            <p:nvPr/>
          </p:nvPicPr>
          <p:blipFill>
            <a:blip r:embed="rId12" cstate="print"/>
            <a:stretch>
              <a:fillRect/>
            </a:stretch>
          </p:blipFill>
          <p:spPr>
            <a:xfrm>
              <a:off x="856792" y="2615818"/>
              <a:ext cx="988352" cy="192024"/>
            </a:xfrm>
            <a:prstGeom prst="rect">
              <a:avLst/>
            </a:prstGeom>
          </p:spPr>
        </p:pic>
        <p:pic>
          <p:nvPicPr>
            <p:cNvPr id="15" name="object 34"/>
            <p:cNvPicPr/>
            <p:nvPr/>
          </p:nvPicPr>
          <p:blipFill>
            <a:blip r:embed="rId13" cstate="print"/>
            <a:stretch>
              <a:fillRect/>
            </a:stretch>
          </p:blipFill>
          <p:spPr>
            <a:xfrm>
              <a:off x="1774570" y="2615818"/>
              <a:ext cx="1997709" cy="192024"/>
            </a:xfrm>
            <a:prstGeom prst="rect">
              <a:avLst/>
            </a:prstGeom>
          </p:spPr>
        </p:pic>
        <p:sp>
          <p:nvSpPr>
            <p:cNvPr id="16" name="object 35"/>
            <p:cNvSpPr/>
            <p:nvPr/>
          </p:nvSpPr>
          <p:spPr>
            <a:xfrm>
              <a:off x="762304" y="2615818"/>
              <a:ext cx="6360795" cy="213995"/>
            </a:xfrm>
            <a:custGeom>
              <a:avLst/>
              <a:gdLst/>
              <a:ahLst/>
              <a:cxnLst/>
              <a:rect l="l" t="t" r="r" b="b"/>
              <a:pathLst>
                <a:path w="6360795" h="213994">
                  <a:moveTo>
                    <a:pt x="6360541" y="207213"/>
                  </a:moveTo>
                  <a:lnTo>
                    <a:pt x="27432" y="207213"/>
                  </a:lnTo>
                  <a:lnTo>
                    <a:pt x="27432" y="0"/>
                  </a:lnTo>
                  <a:lnTo>
                    <a:pt x="0" y="0"/>
                  </a:lnTo>
                  <a:lnTo>
                    <a:pt x="0" y="207213"/>
                  </a:lnTo>
                  <a:lnTo>
                    <a:pt x="0" y="213614"/>
                  </a:lnTo>
                  <a:lnTo>
                    <a:pt x="6360541" y="213614"/>
                  </a:lnTo>
                  <a:lnTo>
                    <a:pt x="6360541" y="207213"/>
                  </a:lnTo>
                  <a:close/>
                </a:path>
              </a:pathLst>
            </a:custGeom>
            <a:solidFill>
              <a:srgbClr val="C00000"/>
            </a:solidFill>
          </p:spPr>
          <p:txBody>
            <a:bodyPr wrap="square" lIns="0" tIns="0" rIns="0" bIns="0" rtlCol="0"/>
            <a:lstStyle/>
            <a:p>
              <a:endParaRPr/>
            </a:p>
          </p:txBody>
        </p:sp>
        <p:pic>
          <p:nvPicPr>
            <p:cNvPr id="17" name="object 36"/>
            <p:cNvPicPr/>
            <p:nvPr/>
          </p:nvPicPr>
          <p:blipFill>
            <a:blip r:embed="rId14" cstate="print"/>
            <a:stretch>
              <a:fillRect/>
            </a:stretch>
          </p:blipFill>
          <p:spPr>
            <a:xfrm>
              <a:off x="1085392" y="2835528"/>
              <a:ext cx="1889887" cy="198120"/>
            </a:xfrm>
            <a:prstGeom prst="rect">
              <a:avLst/>
            </a:prstGeom>
          </p:spPr>
        </p:pic>
        <p:pic>
          <p:nvPicPr>
            <p:cNvPr id="18" name="object 37"/>
            <p:cNvPicPr/>
            <p:nvPr/>
          </p:nvPicPr>
          <p:blipFill>
            <a:blip r:embed="rId15" cstate="print"/>
            <a:stretch>
              <a:fillRect/>
            </a:stretch>
          </p:blipFill>
          <p:spPr>
            <a:xfrm>
              <a:off x="2896870" y="2835528"/>
              <a:ext cx="1424812" cy="198120"/>
            </a:xfrm>
            <a:prstGeom prst="rect">
              <a:avLst/>
            </a:prstGeom>
          </p:spPr>
        </p:pic>
        <p:pic>
          <p:nvPicPr>
            <p:cNvPr id="19" name="object 38"/>
            <p:cNvPicPr/>
            <p:nvPr/>
          </p:nvPicPr>
          <p:blipFill>
            <a:blip r:embed="rId16" cstate="print"/>
            <a:stretch>
              <a:fillRect/>
            </a:stretch>
          </p:blipFill>
          <p:spPr>
            <a:xfrm>
              <a:off x="4253483" y="2835528"/>
              <a:ext cx="2784856" cy="198120"/>
            </a:xfrm>
            <a:prstGeom prst="rect">
              <a:avLst/>
            </a:prstGeom>
          </p:spPr>
        </p:pic>
        <p:pic>
          <p:nvPicPr>
            <p:cNvPr id="20" name="object 39"/>
            <p:cNvPicPr/>
            <p:nvPr/>
          </p:nvPicPr>
          <p:blipFill>
            <a:blip r:embed="rId17" cstate="print"/>
            <a:stretch>
              <a:fillRect/>
            </a:stretch>
          </p:blipFill>
          <p:spPr>
            <a:xfrm>
              <a:off x="1085392" y="3033648"/>
              <a:ext cx="2473248" cy="198120"/>
            </a:xfrm>
            <a:prstGeom prst="rect">
              <a:avLst/>
            </a:prstGeom>
          </p:spPr>
        </p:pic>
        <p:pic>
          <p:nvPicPr>
            <p:cNvPr id="21" name="object 40"/>
            <p:cNvPicPr/>
            <p:nvPr/>
          </p:nvPicPr>
          <p:blipFill>
            <a:blip r:embed="rId18" cstate="print"/>
            <a:stretch>
              <a:fillRect/>
            </a:stretch>
          </p:blipFill>
          <p:spPr>
            <a:xfrm>
              <a:off x="3485133" y="3033648"/>
              <a:ext cx="2453513" cy="198120"/>
            </a:xfrm>
            <a:prstGeom prst="rect">
              <a:avLst/>
            </a:prstGeom>
          </p:spPr>
        </p:pic>
        <p:pic>
          <p:nvPicPr>
            <p:cNvPr id="22" name="object 41"/>
            <p:cNvPicPr/>
            <p:nvPr/>
          </p:nvPicPr>
          <p:blipFill>
            <a:blip r:embed="rId19" cstate="print"/>
            <a:stretch>
              <a:fillRect/>
            </a:stretch>
          </p:blipFill>
          <p:spPr>
            <a:xfrm>
              <a:off x="5866511" y="3033648"/>
              <a:ext cx="97536" cy="198120"/>
            </a:xfrm>
            <a:prstGeom prst="rect">
              <a:avLst/>
            </a:prstGeom>
          </p:spPr>
        </p:pic>
        <p:pic>
          <p:nvPicPr>
            <p:cNvPr id="23" name="object 42"/>
            <p:cNvPicPr/>
            <p:nvPr/>
          </p:nvPicPr>
          <p:blipFill>
            <a:blip r:embed="rId20" cstate="print"/>
            <a:stretch>
              <a:fillRect/>
            </a:stretch>
          </p:blipFill>
          <p:spPr>
            <a:xfrm>
              <a:off x="1085392" y="3231768"/>
              <a:ext cx="5438013" cy="207264"/>
            </a:xfrm>
            <a:prstGeom prst="rect">
              <a:avLst/>
            </a:prstGeom>
          </p:spPr>
        </p:pic>
      </p:grpSp>
      <p:grpSp>
        <p:nvGrpSpPr>
          <p:cNvPr id="24" name="object 44"/>
          <p:cNvGrpSpPr/>
          <p:nvPr/>
        </p:nvGrpSpPr>
        <p:grpSpPr>
          <a:xfrm>
            <a:off x="517250" y="3637152"/>
            <a:ext cx="7837392" cy="2687237"/>
            <a:chOff x="1085392" y="3637152"/>
            <a:chExt cx="5884090" cy="1619123"/>
          </a:xfrm>
        </p:grpSpPr>
        <p:pic>
          <p:nvPicPr>
            <p:cNvPr id="25" name="object 45"/>
            <p:cNvPicPr/>
            <p:nvPr/>
          </p:nvPicPr>
          <p:blipFill>
            <a:blip r:embed="rId21" cstate="print"/>
            <a:stretch>
              <a:fillRect/>
            </a:stretch>
          </p:blipFill>
          <p:spPr>
            <a:xfrm>
              <a:off x="1085392" y="3643248"/>
              <a:ext cx="491083" cy="198120"/>
            </a:xfrm>
            <a:prstGeom prst="rect">
              <a:avLst/>
            </a:prstGeom>
          </p:spPr>
        </p:pic>
        <p:pic>
          <p:nvPicPr>
            <p:cNvPr id="26" name="object 46"/>
            <p:cNvPicPr/>
            <p:nvPr/>
          </p:nvPicPr>
          <p:blipFill>
            <a:blip r:embed="rId22" cstate="print"/>
            <a:stretch>
              <a:fillRect/>
            </a:stretch>
          </p:blipFill>
          <p:spPr>
            <a:xfrm>
              <a:off x="1506346" y="3643248"/>
              <a:ext cx="2338704" cy="198120"/>
            </a:xfrm>
            <a:prstGeom prst="rect">
              <a:avLst/>
            </a:prstGeom>
          </p:spPr>
        </p:pic>
        <p:pic>
          <p:nvPicPr>
            <p:cNvPr id="27" name="object 47"/>
            <p:cNvPicPr/>
            <p:nvPr/>
          </p:nvPicPr>
          <p:blipFill>
            <a:blip r:embed="rId23" cstate="print"/>
            <a:stretch>
              <a:fillRect/>
            </a:stretch>
          </p:blipFill>
          <p:spPr>
            <a:xfrm>
              <a:off x="3771899" y="3637152"/>
              <a:ext cx="1483233" cy="207264"/>
            </a:xfrm>
            <a:prstGeom prst="rect">
              <a:avLst/>
            </a:prstGeom>
          </p:spPr>
        </p:pic>
        <p:pic>
          <p:nvPicPr>
            <p:cNvPr id="28" name="object 48"/>
            <p:cNvPicPr/>
            <p:nvPr/>
          </p:nvPicPr>
          <p:blipFill>
            <a:blip r:embed="rId24" cstate="print"/>
            <a:stretch>
              <a:fillRect/>
            </a:stretch>
          </p:blipFill>
          <p:spPr>
            <a:xfrm>
              <a:off x="5198618" y="3643248"/>
              <a:ext cx="251967" cy="198120"/>
            </a:xfrm>
            <a:prstGeom prst="rect">
              <a:avLst/>
            </a:prstGeom>
          </p:spPr>
        </p:pic>
        <p:pic>
          <p:nvPicPr>
            <p:cNvPr id="29" name="object 49"/>
            <p:cNvPicPr/>
            <p:nvPr/>
          </p:nvPicPr>
          <p:blipFill>
            <a:blip r:embed="rId25" cstate="print"/>
            <a:stretch>
              <a:fillRect/>
            </a:stretch>
          </p:blipFill>
          <p:spPr>
            <a:xfrm>
              <a:off x="5387975" y="3637152"/>
              <a:ext cx="1353184" cy="207264"/>
            </a:xfrm>
            <a:prstGeom prst="rect">
              <a:avLst/>
            </a:prstGeom>
          </p:spPr>
        </p:pic>
        <p:sp>
          <p:nvSpPr>
            <p:cNvPr id="30" name="object 50"/>
            <p:cNvSpPr/>
            <p:nvPr/>
          </p:nvSpPr>
          <p:spPr>
            <a:xfrm>
              <a:off x="3771900" y="3801744"/>
              <a:ext cx="2884805" cy="18415"/>
            </a:xfrm>
            <a:custGeom>
              <a:avLst/>
              <a:gdLst/>
              <a:ahLst/>
              <a:cxnLst/>
              <a:rect l="l" t="t" r="r" b="b"/>
              <a:pathLst>
                <a:path w="2884804" h="18414">
                  <a:moveTo>
                    <a:pt x="1390142" y="0"/>
                  </a:moveTo>
                  <a:lnTo>
                    <a:pt x="0" y="0"/>
                  </a:lnTo>
                  <a:lnTo>
                    <a:pt x="0" y="18288"/>
                  </a:lnTo>
                  <a:lnTo>
                    <a:pt x="1390142" y="18288"/>
                  </a:lnTo>
                  <a:lnTo>
                    <a:pt x="1390142" y="0"/>
                  </a:lnTo>
                  <a:close/>
                </a:path>
                <a:path w="2884804" h="18414">
                  <a:moveTo>
                    <a:pt x="2884347" y="0"/>
                  </a:moveTo>
                  <a:lnTo>
                    <a:pt x="1616075" y="0"/>
                  </a:lnTo>
                  <a:lnTo>
                    <a:pt x="1616075" y="18288"/>
                  </a:lnTo>
                  <a:lnTo>
                    <a:pt x="2884347" y="18288"/>
                  </a:lnTo>
                  <a:lnTo>
                    <a:pt x="2884347" y="0"/>
                  </a:lnTo>
                  <a:close/>
                </a:path>
              </a:pathLst>
            </a:custGeom>
            <a:solidFill>
              <a:srgbClr val="000000"/>
            </a:solidFill>
          </p:spPr>
          <p:txBody>
            <a:bodyPr wrap="square" lIns="0" tIns="0" rIns="0" bIns="0" rtlCol="0"/>
            <a:lstStyle/>
            <a:p>
              <a:endParaRPr/>
            </a:p>
          </p:txBody>
        </p:sp>
        <p:pic>
          <p:nvPicPr>
            <p:cNvPr id="31" name="object 51"/>
            <p:cNvPicPr/>
            <p:nvPr/>
          </p:nvPicPr>
          <p:blipFill>
            <a:blip r:embed="rId26" cstate="print"/>
            <a:stretch>
              <a:fillRect/>
            </a:stretch>
          </p:blipFill>
          <p:spPr>
            <a:xfrm>
              <a:off x="1085392" y="3853941"/>
              <a:ext cx="5647563" cy="198120"/>
            </a:xfrm>
            <a:prstGeom prst="rect">
              <a:avLst/>
            </a:prstGeom>
          </p:spPr>
        </p:pic>
        <p:pic>
          <p:nvPicPr>
            <p:cNvPr id="32" name="object 52"/>
            <p:cNvPicPr/>
            <p:nvPr/>
          </p:nvPicPr>
          <p:blipFill>
            <a:blip r:embed="rId27" cstate="print"/>
            <a:stretch>
              <a:fillRect/>
            </a:stretch>
          </p:blipFill>
          <p:spPr>
            <a:xfrm>
              <a:off x="1085392" y="4052061"/>
              <a:ext cx="691007" cy="198120"/>
            </a:xfrm>
            <a:prstGeom prst="rect">
              <a:avLst/>
            </a:prstGeom>
          </p:spPr>
        </p:pic>
        <p:pic>
          <p:nvPicPr>
            <p:cNvPr id="33" name="object 53"/>
            <p:cNvPicPr/>
            <p:nvPr/>
          </p:nvPicPr>
          <p:blipFill>
            <a:blip r:embed="rId28" cstate="print"/>
            <a:stretch>
              <a:fillRect/>
            </a:stretch>
          </p:blipFill>
          <p:spPr>
            <a:xfrm>
              <a:off x="1085392" y="4256277"/>
              <a:ext cx="1521460" cy="198120"/>
            </a:xfrm>
            <a:prstGeom prst="rect">
              <a:avLst/>
            </a:prstGeom>
          </p:spPr>
        </p:pic>
        <p:pic>
          <p:nvPicPr>
            <p:cNvPr id="34" name="object 54"/>
            <p:cNvPicPr/>
            <p:nvPr/>
          </p:nvPicPr>
          <p:blipFill>
            <a:blip r:embed="rId29" cstate="print"/>
            <a:stretch>
              <a:fillRect/>
            </a:stretch>
          </p:blipFill>
          <p:spPr>
            <a:xfrm>
              <a:off x="2530728" y="4256277"/>
              <a:ext cx="1094346" cy="198120"/>
            </a:xfrm>
            <a:prstGeom prst="rect">
              <a:avLst/>
            </a:prstGeom>
          </p:spPr>
        </p:pic>
        <p:pic>
          <p:nvPicPr>
            <p:cNvPr id="35" name="object 55"/>
            <p:cNvPicPr/>
            <p:nvPr/>
          </p:nvPicPr>
          <p:blipFill>
            <a:blip r:embed="rId30" cstate="print"/>
            <a:stretch>
              <a:fillRect/>
            </a:stretch>
          </p:blipFill>
          <p:spPr>
            <a:xfrm>
              <a:off x="3552189" y="4256277"/>
              <a:ext cx="91439" cy="198120"/>
            </a:xfrm>
            <a:prstGeom prst="rect">
              <a:avLst/>
            </a:prstGeom>
          </p:spPr>
        </p:pic>
        <p:pic>
          <p:nvPicPr>
            <p:cNvPr id="36" name="object 56"/>
            <p:cNvPicPr/>
            <p:nvPr/>
          </p:nvPicPr>
          <p:blipFill>
            <a:blip r:embed="rId31" cstate="print"/>
            <a:stretch>
              <a:fillRect/>
            </a:stretch>
          </p:blipFill>
          <p:spPr>
            <a:xfrm>
              <a:off x="3632009" y="4269299"/>
              <a:ext cx="2621026" cy="198120"/>
            </a:xfrm>
            <a:prstGeom prst="rect">
              <a:avLst/>
            </a:prstGeom>
          </p:spPr>
        </p:pic>
        <p:pic>
          <p:nvPicPr>
            <p:cNvPr id="37" name="object 57"/>
            <p:cNvPicPr/>
            <p:nvPr/>
          </p:nvPicPr>
          <p:blipFill>
            <a:blip r:embed="rId32" cstate="print"/>
            <a:stretch>
              <a:fillRect/>
            </a:stretch>
          </p:blipFill>
          <p:spPr>
            <a:xfrm>
              <a:off x="6221618" y="4269299"/>
              <a:ext cx="747864" cy="198120"/>
            </a:xfrm>
            <a:prstGeom prst="rect">
              <a:avLst/>
            </a:prstGeom>
          </p:spPr>
        </p:pic>
        <p:pic>
          <p:nvPicPr>
            <p:cNvPr id="38" name="object 58"/>
            <p:cNvPicPr/>
            <p:nvPr/>
          </p:nvPicPr>
          <p:blipFill>
            <a:blip r:embed="rId33" cstate="print"/>
            <a:stretch>
              <a:fillRect/>
            </a:stretch>
          </p:blipFill>
          <p:spPr>
            <a:xfrm>
              <a:off x="1085392" y="4856733"/>
              <a:ext cx="2556002" cy="198120"/>
            </a:xfrm>
            <a:prstGeom prst="rect">
              <a:avLst/>
            </a:prstGeom>
          </p:spPr>
        </p:pic>
        <p:pic>
          <p:nvPicPr>
            <p:cNvPr id="39" name="object 59"/>
            <p:cNvPicPr/>
            <p:nvPr/>
          </p:nvPicPr>
          <p:blipFill>
            <a:blip r:embed="rId34" cstate="print"/>
            <a:stretch>
              <a:fillRect/>
            </a:stretch>
          </p:blipFill>
          <p:spPr>
            <a:xfrm>
              <a:off x="3600277" y="4856732"/>
              <a:ext cx="875411" cy="198120"/>
            </a:xfrm>
            <a:prstGeom prst="rect">
              <a:avLst/>
            </a:prstGeom>
          </p:spPr>
        </p:pic>
        <p:pic>
          <p:nvPicPr>
            <p:cNvPr id="40" name="object 60"/>
            <p:cNvPicPr/>
            <p:nvPr/>
          </p:nvPicPr>
          <p:blipFill>
            <a:blip r:embed="rId35" cstate="print"/>
            <a:stretch>
              <a:fillRect/>
            </a:stretch>
          </p:blipFill>
          <p:spPr>
            <a:xfrm>
              <a:off x="4385445" y="4852572"/>
              <a:ext cx="948956" cy="198120"/>
            </a:xfrm>
            <a:prstGeom prst="rect">
              <a:avLst/>
            </a:prstGeom>
          </p:spPr>
        </p:pic>
        <p:pic>
          <p:nvPicPr>
            <p:cNvPr id="41" name="object 61"/>
            <p:cNvPicPr/>
            <p:nvPr/>
          </p:nvPicPr>
          <p:blipFill>
            <a:blip r:embed="rId36" cstate="print"/>
            <a:stretch>
              <a:fillRect/>
            </a:stretch>
          </p:blipFill>
          <p:spPr>
            <a:xfrm>
              <a:off x="5294579" y="4852571"/>
              <a:ext cx="888453" cy="198120"/>
            </a:xfrm>
            <a:prstGeom prst="rect">
              <a:avLst/>
            </a:prstGeom>
          </p:spPr>
        </p:pic>
        <p:pic>
          <p:nvPicPr>
            <p:cNvPr id="42" name="object 62"/>
            <p:cNvPicPr/>
            <p:nvPr/>
          </p:nvPicPr>
          <p:blipFill>
            <a:blip r:embed="rId11" cstate="print"/>
            <a:stretch>
              <a:fillRect/>
            </a:stretch>
          </p:blipFill>
          <p:spPr>
            <a:xfrm>
              <a:off x="3552189" y="5058155"/>
              <a:ext cx="91439" cy="198120"/>
            </a:xfrm>
            <a:prstGeom prst="rect">
              <a:avLst/>
            </a:prstGeom>
          </p:spPr>
        </p:pic>
      </p:grpSp>
    </p:spTree>
    <p:extLst>
      <p:ext uri="{BB962C8B-B14F-4D97-AF65-F5344CB8AC3E}">
        <p14:creationId xmlns:p14="http://schemas.microsoft.com/office/powerpoint/2010/main" val="146062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63"/>
          <p:cNvGrpSpPr/>
          <p:nvPr/>
        </p:nvGrpSpPr>
        <p:grpSpPr>
          <a:xfrm>
            <a:off x="16025" y="406647"/>
            <a:ext cx="8137375" cy="1560822"/>
            <a:chOff x="1106728" y="6244081"/>
            <a:chExt cx="6016625" cy="804671"/>
          </a:xfrm>
        </p:grpSpPr>
        <p:pic>
          <p:nvPicPr>
            <p:cNvPr id="3" name="object 64"/>
            <p:cNvPicPr/>
            <p:nvPr/>
          </p:nvPicPr>
          <p:blipFill>
            <a:blip r:embed="rId2" cstate="print"/>
            <a:stretch>
              <a:fillRect/>
            </a:stretch>
          </p:blipFill>
          <p:spPr>
            <a:xfrm>
              <a:off x="1201521" y="6244081"/>
              <a:ext cx="1616710" cy="179832"/>
            </a:xfrm>
            <a:prstGeom prst="rect">
              <a:avLst/>
            </a:prstGeom>
          </p:spPr>
        </p:pic>
        <p:sp>
          <p:nvSpPr>
            <p:cNvPr id="4" name="object 65"/>
            <p:cNvSpPr/>
            <p:nvPr/>
          </p:nvSpPr>
          <p:spPr>
            <a:xfrm>
              <a:off x="1106728" y="6247129"/>
              <a:ext cx="6016625" cy="198120"/>
            </a:xfrm>
            <a:custGeom>
              <a:avLst/>
              <a:gdLst/>
              <a:ahLst/>
              <a:cxnLst/>
              <a:rect l="l" t="t" r="r" b="b"/>
              <a:pathLst>
                <a:path w="6016625" h="198120">
                  <a:moveTo>
                    <a:pt x="27432" y="0"/>
                  </a:moveTo>
                  <a:lnTo>
                    <a:pt x="0" y="0"/>
                  </a:lnTo>
                  <a:lnTo>
                    <a:pt x="0" y="192024"/>
                  </a:lnTo>
                  <a:lnTo>
                    <a:pt x="27432" y="192024"/>
                  </a:lnTo>
                  <a:lnTo>
                    <a:pt x="27432" y="0"/>
                  </a:lnTo>
                  <a:close/>
                </a:path>
                <a:path w="6016625" h="198120">
                  <a:moveTo>
                    <a:pt x="6016117" y="192036"/>
                  </a:moveTo>
                  <a:lnTo>
                    <a:pt x="0" y="192036"/>
                  </a:lnTo>
                  <a:lnTo>
                    <a:pt x="0" y="198120"/>
                  </a:lnTo>
                  <a:lnTo>
                    <a:pt x="6016117" y="198120"/>
                  </a:lnTo>
                  <a:lnTo>
                    <a:pt x="6016117" y="192036"/>
                  </a:lnTo>
                  <a:close/>
                </a:path>
              </a:pathLst>
            </a:custGeom>
            <a:solidFill>
              <a:srgbClr val="006FC0"/>
            </a:solidFill>
          </p:spPr>
          <p:txBody>
            <a:bodyPr wrap="square" lIns="0" tIns="0" rIns="0" bIns="0" rtlCol="0"/>
            <a:lstStyle/>
            <a:p>
              <a:endParaRPr/>
            </a:p>
          </p:txBody>
        </p:sp>
        <p:pic>
          <p:nvPicPr>
            <p:cNvPr id="5" name="object 66"/>
            <p:cNvPicPr/>
            <p:nvPr/>
          </p:nvPicPr>
          <p:blipFill>
            <a:blip r:embed="rId3" cstate="print"/>
            <a:stretch>
              <a:fillRect/>
            </a:stretch>
          </p:blipFill>
          <p:spPr>
            <a:xfrm>
              <a:off x="1372234" y="6445249"/>
              <a:ext cx="601319" cy="198120"/>
            </a:xfrm>
            <a:prstGeom prst="rect">
              <a:avLst/>
            </a:prstGeom>
          </p:spPr>
        </p:pic>
        <p:pic>
          <p:nvPicPr>
            <p:cNvPr id="6" name="object 67"/>
            <p:cNvPicPr/>
            <p:nvPr/>
          </p:nvPicPr>
          <p:blipFill>
            <a:blip r:embed="rId4" cstate="print"/>
            <a:stretch>
              <a:fillRect/>
            </a:stretch>
          </p:blipFill>
          <p:spPr>
            <a:xfrm>
              <a:off x="1887346" y="6445249"/>
              <a:ext cx="1765935" cy="198120"/>
            </a:xfrm>
            <a:prstGeom prst="rect">
              <a:avLst/>
            </a:prstGeom>
          </p:spPr>
        </p:pic>
        <p:pic>
          <p:nvPicPr>
            <p:cNvPr id="7" name="object 68"/>
            <p:cNvPicPr/>
            <p:nvPr/>
          </p:nvPicPr>
          <p:blipFill>
            <a:blip r:embed="rId5" cstate="print"/>
            <a:stretch>
              <a:fillRect/>
            </a:stretch>
          </p:blipFill>
          <p:spPr>
            <a:xfrm>
              <a:off x="1372234" y="6643369"/>
              <a:ext cx="1893442" cy="198120"/>
            </a:xfrm>
            <a:prstGeom prst="rect">
              <a:avLst/>
            </a:prstGeom>
          </p:spPr>
        </p:pic>
        <p:pic>
          <p:nvPicPr>
            <p:cNvPr id="8" name="object 69"/>
            <p:cNvPicPr/>
            <p:nvPr/>
          </p:nvPicPr>
          <p:blipFill>
            <a:blip r:embed="rId6" cstate="print"/>
            <a:stretch>
              <a:fillRect/>
            </a:stretch>
          </p:blipFill>
          <p:spPr>
            <a:xfrm>
              <a:off x="3195573" y="6643369"/>
              <a:ext cx="103632" cy="198120"/>
            </a:xfrm>
            <a:prstGeom prst="rect">
              <a:avLst/>
            </a:prstGeom>
          </p:spPr>
        </p:pic>
        <p:pic>
          <p:nvPicPr>
            <p:cNvPr id="9" name="object 70"/>
            <p:cNvPicPr/>
            <p:nvPr/>
          </p:nvPicPr>
          <p:blipFill>
            <a:blip r:embed="rId7" cstate="print"/>
            <a:stretch>
              <a:fillRect/>
            </a:stretch>
          </p:blipFill>
          <p:spPr>
            <a:xfrm>
              <a:off x="3247389" y="6643369"/>
              <a:ext cx="932548" cy="198120"/>
            </a:xfrm>
            <a:prstGeom prst="rect">
              <a:avLst/>
            </a:prstGeom>
          </p:spPr>
        </p:pic>
        <p:pic>
          <p:nvPicPr>
            <p:cNvPr id="10" name="object 71"/>
            <p:cNvPicPr/>
            <p:nvPr/>
          </p:nvPicPr>
          <p:blipFill>
            <a:blip r:embed="rId8" cstate="print"/>
            <a:stretch>
              <a:fillRect/>
            </a:stretch>
          </p:blipFill>
          <p:spPr>
            <a:xfrm>
              <a:off x="4113275" y="6643369"/>
              <a:ext cx="1474215" cy="198120"/>
            </a:xfrm>
            <a:prstGeom prst="rect">
              <a:avLst/>
            </a:prstGeom>
          </p:spPr>
        </p:pic>
        <p:pic>
          <p:nvPicPr>
            <p:cNvPr id="11" name="object 72"/>
            <p:cNvPicPr/>
            <p:nvPr/>
          </p:nvPicPr>
          <p:blipFill>
            <a:blip r:embed="rId9" cstate="print"/>
            <a:stretch>
              <a:fillRect/>
            </a:stretch>
          </p:blipFill>
          <p:spPr>
            <a:xfrm>
              <a:off x="5509894" y="6643369"/>
              <a:ext cx="1017892" cy="198120"/>
            </a:xfrm>
            <a:prstGeom prst="rect">
              <a:avLst/>
            </a:prstGeom>
          </p:spPr>
        </p:pic>
        <p:pic>
          <p:nvPicPr>
            <p:cNvPr id="12" name="object 73"/>
            <p:cNvPicPr/>
            <p:nvPr/>
          </p:nvPicPr>
          <p:blipFill>
            <a:blip r:embed="rId10" cstate="print"/>
            <a:stretch>
              <a:fillRect/>
            </a:stretch>
          </p:blipFill>
          <p:spPr>
            <a:xfrm>
              <a:off x="1372234" y="6847585"/>
              <a:ext cx="1629155" cy="198120"/>
            </a:xfrm>
            <a:prstGeom prst="rect">
              <a:avLst/>
            </a:prstGeom>
          </p:spPr>
        </p:pic>
        <p:pic>
          <p:nvPicPr>
            <p:cNvPr id="13" name="object 74"/>
            <p:cNvPicPr/>
            <p:nvPr/>
          </p:nvPicPr>
          <p:blipFill>
            <a:blip r:embed="rId11" cstate="print"/>
            <a:stretch>
              <a:fillRect/>
            </a:stretch>
          </p:blipFill>
          <p:spPr>
            <a:xfrm>
              <a:off x="2927350" y="6847585"/>
              <a:ext cx="1939886" cy="198120"/>
            </a:xfrm>
            <a:prstGeom prst="rect">
              <a:avLst/>
            </a:prstGeom>
          </p:spPr>
        </p:pic>
        <p:pic>
          <p:nvPicPr>
            <p:cNvPr id="14" name="object 75"/>
            <p:cNvPicPr/>
            <p:nvPr/>
          </p:nvPicPr>
          <p:blipFill>
            <a:blip r:embed="rId12" cstate="print"/>
            <a:stretch>
              <a:fillRect/>
            </a:stretch>
          </p:blipFill>
          <p:spPr>
            <a:xfrm>
              <a:off x="4796281" y="6841489"/>
              <a:ext cx="623887" cy="207263"/>
            </a:xfrm>
            <a:prstGeom prst="rect">
              <a:avLst/>
            </a:prstGeom>
          </p:spPr>
        </p:pic>
        <p:pic>
          <p:nvPicPr>
            <p:cNvPr id="15" name="object 76"/>
            <p:cNvPicPr/>
            <p:nvPr/>
          </p:nvPicPr>
          <p:blipFill>
            <a:blip r:embed="rId13" cstate="print"/>
            <a:stretch>
              <a:fillRect/>
            </a:stretch>
          </p:blipFill>
          <p:spPr>
            <a:xfrm>
              <a:off x="5342255" y="6847585"/>
              <a:ext cx="152400" cy="198120"/>
            </a:xfrm>
            <a:prstGeom prst="rect">
              <a:avLst/>
            </a:prstGeom>
          </p:spPr>
        </p:pic>
        <p:pic>
          <p:nvPicPr>
            <p:cNvPr id="16" name="object 77"/>
            <p:cNvPicPr/>
            <p:nvPr/>
          </p:nvPicPr>
          <p:blipFill>
            <a:blip r:embed="rId14" cstate="print"/>
            <a:stretch>
              <a:fillRect/>
            </a:stretch>
          </p:blipFill>
          <p:spPr>
            <a:xfrm>
              <a:off x="5418455" y="6847585"/>
              <a:ext cx="91439" cy="198120"/>
            </a:xfrm>
            <a:prstGeom prst="rect">
              <a:avLst/>
            </a:prstGeom>
          </p:spPr>
        </p:pic>
      </p:grpSp>
      <p:grpSp>
        <p:nvGrpSpPr>
          <p:cNvPr id="34" name="object 96"/>
          <p:cNvGrpSpPr/>
          <p:nvPr/>
        </p:nvGrpSpPr>
        <p:grpSpPr>
          <a:xfrm>
            <a:off x="234070" y="3200400"/>
            <a:ext cx="7004930" cy="1447800"/>
            <a:chOff x="1372235" y="8240902"/>
            <a:chExt cx="5354320" cy="811530"/>
          </a:xfrm>
        </p:grpSpPr>
        <p:pic>
          <p:nvPicPr>
            <p:cNvPr id="35" name="object 97"/>
            <p:cNvPicPr/>
            <p:nvPr/>
          </p:nvPicPr>
          <p:blipFill>
            <a:blip r:embed="rId15" cstate="print"/>
            <a:stretch>
              <a:fillRect/>
            </a:stretch>
          </p:blipFill>
          <p:spPr>
            <a:xfrm>
              <a:off x="1372235" y="8240902"/>
              <a:ext cx="2365248" cy="207263"/>
            </a:xfrm>
            <a:prstGeom prst="rect">
              <a:avLst/>
            </a:prstGeom>
          </p:spPr>
        </p:pic>
        <p:pic>
          <p:nvPicPr>
            <p:cNvPr id="36" name="object 98"/>
            <p:cNvPicPr/>
            <p:nvPr/>
          </p:nvPicPr>
          <p:blipFill>
            <a:blip r:embed="rId16" cstate="print"/>
            <a:stretch>
              <a:fillRect/>
            </a:stretch>
          </p:blipFill>
          <p:spPr>
            <a:xfrm>
              <a:off x="1716659" y="8457564"/>
              <a:ext cx="1120470" cy="198119"/>
            </a:xfrm>
            <a:prstGeom prst="rect">
              <a:avLst/>
            </a:prstGeom>
          </p:spPr>
        </p:pic>
        <p:pic>
          <p:nvPicPr>
            <p:cNvPr id="37" name="object 99"/>
            <p:cNvPicPr/>
            <p:nvPr/>
          </p:nvPicPr>
          <p:blipFill>
            <a:blip r:embed="rId17" cstate="print"/>
            <a:stretch>
              <a:fillRect/>
            </a:stretch>
          </p:blipFill>
          <p:spPr>
            <a:xfrm>
              <a:off x="2798952" y="8457564"/>
              <a:ext cx="1175981" cy="198119"/>
            </a:xfrm>
            <a:prstGeom prst="rect">
              <a:avLst/>
            </a:prstGeom>
          </p:spPr>
        </p:pic>
        <p:pic>
          <p:nvPicPr>
            <p:cNvPr id="38" name="object 100"/>
            <p:cNvPicPr/>
            <p:nvPr/>
          </p:nvPicPr>
          <p:blipFill>
            <a:blip r:embed="rId18" cstate="print"/>
            <a:stretch>
              <a:fillRect/>
            </a:stretch>
          </p:blipFill>
          <p:spPr>
            <a:xfrm>
              <a:off x="1945259" y="8655684"/>
              <a:ext cx="4780788" cy="198119"/>
            </a:xfrm>
            <a:prstGeom prst="rect">
              <a:avLst/>
            </a:prstGeom>
          </p:spPr>
        </p:pic>
        <p:pic>
          <p:nvPicPr>
            <p:cNvPr id="39" name="object 101"/>
            <p:cNvPicPr/>
            <p:nvPr/>
          </p:nvPicPr>
          <p:blipFill>
            <a:blip r:embed="rId19" cstate="print"/>
            <a:stretch>
              <a:fillRect/>
            </a:stretch>
          </p:blipFill>
          <p:spPr>
            <a:xfrm>
              <a:off x="1945259" y="8853804"/>
              <a:ext cx="3529711" cy="198119"/>
            </a:xfrm>
            <a:prstGeom prst="rect">
              <a:avLst/>
            </a:prstGeom>
          </p:spPr>
        </p:pic>
      </p:grpSp>
      <p:grpSp>
        <p:nvGrpSpPr>
          <p:cNvPr id="40" name="object 102"/>
          <p:cNvGrpSpPr/>
          <p:nvPr/>
        </p:nvGrpSpPr>
        <p:grpSpPr>
          <a:xfrm>
            <a:off x="229170" y="4953000"/>
            <a:ext cx="6247830" cy="1219200"/>
            <a:chOff x="1716658" y="9256166"/>
            <a:chExt cx="4804410" cy="598170"/>
          </a:xfrm>
        </p:grpSpPr>
        <p:pic>
          <p:nvPicPr>
            <p:cNvPr id="41" name="object 103"/>
            <p:cNvPicPr/>
            <p:nvPr/>
          </p:nvPicPr>
          <p:blipFill>
            <a:blip r:embed="rId20" cstate="print"/>
            <a:stretch>
              <a:fillRect/>
            </a:stretch>
          </p:blipFill>
          <p:spPr>
            <a:xfrm>
              <a:off x="1716658" y="9256166"/>
              <a:ext cx="4804283" cy="198119"/>
            </a:xfrm>
            <a:prstGeom prst="rect">
              <a:avLst/>
            </a:prstGeom>
          </p:spPr>
        </p:pic>
        <p:pic>
          <p:nvPicPr>
            <p:cNvPr id="42" name="object 104"/>
            <p:cNvPicPr/>
            <p:nvPr/>
          </p:nvPicPr>
          <p:blipFill>
            <a:blip r:embed="rId21" cstate="print"/>
            <a:stretch>
              <a:fillRect/>
            </a:stretch>
          </p:blipFill>
          <p:spPr>
            <a:xfrm>
              <a:off x="1945258" y="9457334"/>
              <a:ext cx="1372234" cy="198119"/>
            </a:xfrm>
            <a:prstGeom prst="rect">
              <a:avLst/>
            </a:prstGeom>
          </p:spPr>
        </p:pic>
        <p:pic>
          <p:nvPicPr>
            <p:cNvPr id="43" name="object 105"/>
            <p:cNvPicPr/>
            <p:nvPr/>
          </p:nvPicPr>
          <p:blipFill>
            <a:blip r:embed="rId22" cstate="print"/>
            <a:stretch>
              <a:fillRect/>
            </a:stretch>
          </p:blipFill>
          <p:spPr>
            <a:xfrm>
              <a:off x="1945258" y="9655758"/>
              <a:ext cx="1057706" cy="198119"/>
            </a:xfrm>
            <a:prstGeom prst="rect">
              <a:avLst/>
            </a:prstGeom>
          </p:spPr>
        </p:pic>
      </p:grpSp>
      <p:pic>
        <p:nvPicPr>
          <p:cNvPr id="44" name="object 107"/>
          <p:cNvPicPr/>
          <p:nvPr/>
        </p:nvPicPr>
        <p:blipFill>
          <a:blip r:embed="rId23" cstate="print"/>
          <a:stretch>
            <a:fillRect/>
          </a:stretch>
        </p:blipFill>
        <p:spPr>
          <a:xfrm>
            <a:off x="526450" y="6248400"/>
            <a:ext cx="1739544" cy="381000"/>
          </a:xfrm>
          <a:prstGeom prst="rect">
            <a:avLst/>
          </a:prstGeom>
        </p:spPr>
      </p:pic>
      <p:sp>
        <p:nvSpPr>
          <p:cNvPr id="45" name="مستطيل 44"/>
          <p:cNvSpPr/>
          <p:nvPr/>
        </p:nvSpPr>
        <p:spPr>
          <a:xfrm>
            <a:off x="258213" y="2025950"/>
            <a:ext cx="6636829" cy="830997"/>
          </a:xfrm>
          <a:prstGeom prst="rect">
            <a:avLst/>
          </a:prstGeom>
        </p:spPr>
        <p:txBody>
          <a:bodyPr wrap="square">
            <a:spAutoFit/>
          </a:bodyPr>
          <a:lstStyle/>
          <a:p>
            <a:r>
              <a:rPr lang="en-US" sz="2400" dirty="0"/>
              <a:t>Secrete 2 hormones: tri-</a:t>
            </a:r>
            <a:r>
              <a:rPr lang="en-US" sz="2400" dirty="0" err="1"/>
              <a:t>iodothyronine</a:t>
            </a:r>
            <a:r>
              <a:rPr lang="en-US" sz="2400" dirty="0"/>
              <a:t> (T3) &amp; tetra-</a:t>
            </a:r>
            <a:r>
              <a:rPr lang="en-US" sz="2400" dirty="0" err="1"/>
              <a:t>iodothyronine</a:t>
            </a:r>
            <a:r>
              <a:rPr lang="en-US" sz="2400" dirty="0"/>
              <a:t> (T4) or </a:t>
            </a:r>
            <a:r>
              <a:rPr lang="en-US" sz="2400" dirty="0" err="1"/>
              <a:t>thyroxine</a:t>
            </a:r>
            <a:r>
              <a:rPr lang="en-US" sz="2400" dirty="0"/>
              <a:t>.</a:t>
            </a:r>
          </a:p>
        </p:txBody>
      </p:sp>
    </p:spTree>
    <p:extLst>
      <p:ext uri="{BB962C8B-B14F-4D97-AF65-F5344CB8AC3E}">
        <p14:creationId xmlns:p14="http://schemas.microsoft.com/office/powerpoint/2010/main" val="67145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57400" y="304801"/>
            <a:ext cx="4749800" cy="62642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1898" y="42530"/>
            <a:ext cx="8991600" cy="6740307"/>
          </a:xfrm>
          <a:prstGeom prst="rect">
            <a:avLst/>
          </a:prstGeom>
          <a:noFill/>
        </p:spPr>
        <p:txBody>
          <a:bodyPr wrap="square" rtlCol="0">
            <a:spAutoFit/>
          </a:bodyPr>
          <a:lstStyle/>
          <a:p>
            <a:pPr marL="342900" indent="-342900">
              <a:buFont typeface="Wingdings" pitchFamily="2" charset="2"/>
              <a:buChar char="v"/>
            </a:pPr>
            <a:r>
              <a:rPr lang="en-US" sz="2400" dirty="0" smtClean="0"/>
              <a:t>Hormone</a:t>
            </a:r>
            <a:r>
              <a:rPr lang="en-US" sz="2400" dirty="0"/>
              <a:t>: a chemical substance produced in the body that controls and regulates the activity of certain cells or organs</a:t>
            </a:r>
            <a:r>
              <a:rPr lang="en-US" sz="2400" dirty="0" smtClean="0"/>
              <a:t>.</a:t>
            </a:r>
          </a:p>
          <a:p>
            <a:pPr marL="342900" indent="-342900">
              <a:buFont typeface="Wingdings" pitchFamily="2" charset="2"/>
              <a:buChar char="v"/>
            </a:pPr>
            <a:endParaRPr lang="en-US" sz="2400" dirty="0"/>
          </a:p>
          <a:p>
            <a:pPr marL="342900" indent="-342900">
              <a:buFont typeface="Wingdings" pitchFamily="2" charset="2"/>
              <a:buChar char="v"/>
            </a:pPr>
            <a:r>
              <a:rPr lang="en-US" sz="2400" dirty="0" smtClean="0">
                <a:solidFill>
                  <a:srgbClr val="FF0000"/>
                </a:solidFill>
              </a:rPr>
              <a:t>The </a:t>
            </a:r>
            <a:r>
              <a:rPr lang="en-US" sz="2400" dirty="0">
                <a:solidFill>
                  <a:srgbClr val="FF0000"/>
                </a:solidFill>
              </a:rPr>
              <a:t>hormones can be divided into three classes based on their structure:</a:t>
            </a:r>
          </a:p>
          <a:p>
            <a:pPr algn="just"/>
            <a:r>
              <a:rPr lang="en-US" sz="2400" dirty="0" smtClean="0"/>
              <a:t>1.Steroid </a:t>
            </a:r>
            <a:r>
              <a:rPr lang="en-US" sz="2400" dirty="0"/>
              <a:t>hormones are lipid hormones that have the characteristic ring structure of steroids and are formed from cholesterol. (e.g. estrogen, testosterone, cortisone, and aldosterone </a:t>
            </a:r>
            <a:r>
              <a:rPr lang="en-US" sz="2400" dirty="0" smtClean="0"/>
              <a:t>).</a:t>
            </a:r>
          </a:p>
          <a:p>
            <a:pPr algn="just"/>
            <a:endParaRPr lang="en-US" sz="2400" dirty="0"/>
          </a:p>
          <a:p>
            <a:pPr algn="just"/>
            <a:r>
              <a:rPr lang="en-US" sz="2400" dirty="0" smtClean="0"/>
              <a:t>2.Peptide </a:t>
            </a:r>
            <a:r>
              <a:rPr lang="en-US" sz="2400" dirty="0"/>
              <a:t>hormones are composed of amino acids. The majority of hormones of this type are secreted by the pituitary gland (Adrenocorticotrophic hormone </a:t>
            </a:r>
            <a:r>
              <a:rPr lang="en-US" sz="2400" dirty="0" smtClean="0"/>
              <a:t>(ACTH</a:t>
            </a:r>
            <a:r>
              <a:rPr lang="en-US" sz="2400" dirty="0"/>
              <a:t>), Thyroid-stimulating hormone </a:t>
            </a:r>
            <a:r>
              <a:rPr lang="en-US" sz="2400" dirty="0" smtClean="0"/>
              <a:t>(TSH</a:t>
            </a:r>
            <a:r>
              <a:rPr lang="en-US" sz="2400" dirty="0"/>
              <a:t>), Follicle-stimulating hormone </a:t>
            </a:r>
            <a:r>
              <a:rPr lang="en-US" sz="2400" dirty="0" smtClean="0"/>
              <a:t>(FSH), </a:t>
            </a:r>
            <a:r>
              <a:rPr lang="en-US" sz="2400" dirty="0"/>
              <a:t>Growth hormone (GH), and prolactin(PRL) and parathyroid glands (PTH</a:t>
            </a:r>
            <a:r>
              <a:rPr lang="en-US" sz="2400" dirty="0" smtClean="0"/>
              <a:t>).</a:t>
            </a:r>
          </a:p>
          <a:p>
            <a:pPr algn="just"/>
            <a:endParaRPr lang="en-US" sz="2400" dirty="0"/>
          </a:p>
          <a:p>
            <a:pPr algn="just"/>
            <a:r>
              <a:rPr lang="en-US" sz="2400" dirty="0" smtClean="0"/>
              <a:t>3.Amine </a:t>
            </a:r>
            <a:r>
              <a:rPr lang="en-US" sz="2400" dirty="0"/>
              <a:t>hormones are derived from the amino acid tyrosine.(e.g. T3&amp;T4 released by the thyroid and adrenaline &amp; noradrenaline secreted by the adrenal medulla).</a:t>
            </a:r>
          </a:p>
        </p:txBody>
      </p:sp>
    </p:spTree>
    <p:extLst>
      <p:ext uri="{BB962C8B-B14F-4D97-AF65-F5344CB8AC3E}">
        <p14:creationId xmlns:p14="http://schemas.microsoft.com/office/powerpoint/2010/main" val="43857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object 65"/>
          <p:cNvGrpSpPr/>
          <p:nvPr/>
        </p:nvGrpSpPr>
        <p:grpSpPr>
          <a:xfrm>
            <a:off x="166948" y="120204"/>
            <a:ext cx="8550100" cy="1479996"/>
            <a:chOff x="439216" y="7262494"/>
            <a:chExt cx="6766559" cy="847725"/>
          </a:xfrm>
        </p:grpSpPr>
        <p:sp>
          <p:nvSpPr>
            <p:cNvPr id="25" name="object 66"/>
            <p:cNvSpPr/>
            <p:nvPr/>
          </p:nvSpPr>
          <p:spPr>
            <a:xfrm>
              <a:off x="439216" y="7265237"/>
              <a:ext cx="6684009" cy="238125"/>
            </a:xfrm>
            <a:custGeom>
              <a:avLst/>
              <a:gdLst/>
              <a:ahLst/>
              <a:cxnLst/>
              <a:rect l="l" t="t" r="r" b="b"/>
              <a:pathLst>
                <a:path w="6684009" h="238125">
                  <a:moveTo>
                    <a:pt x="6683629" y="0"/>
                  </a:moveTo>
                  <a:lnTo>
                    <a:pt x="0" y="0"/>
                  </a:lnTo>
                  <a:lnTo>
                    <a:pt x="0" y="238048"/>
                  </a:lnTo>
                  <a:lnTo>
                    <a:pt x="6683629" y="238048"/>
                  </a:lnTo>
                  <a:lnTo>
                    <a:pt x="6683629" y="0"/>
                  </a:lnTo>
                  <a:close/>
                </a:path>
              </a:pathLst>
            </a:custGeom>
            <a:solidFill>
              <a:srgbClr val="B1A0C6"/>
            </a:solidFill>
          </p:spPr>
          <p:txBody>
            <a:bodyPr wrap="square" lIns="0" tIns="0" rIns="0" bIns="0" rtlCol="0"/>
            <a:lstStyle/>
            <a:p>
              <a:endParaRPr/>
            </a:p>
          </p:txBody>
        </p:sp>
        <p:pic>
          <p:nvPicPr>
            <p:cNvPr id="26" name="object 67"/>
            <p:cNvPicPr/>
            <p:nvPr/>
          </p:nvPicPr>
          <p:blipFill>
            <a:blip r:embed="rId2" cstate="print"/>
            <a:stretch>
              <a:fillRect/>
            </a:stretch>
          </p:blipFill>
          <p:spPr>
            <a:xfrm>
              <a:off x="457504" y="7262494"/>
              <a:ext cx="1145908" cy="237744"/>
            </a:xfrm>
            <a:prstGeom prst="rect">
              <a:avLst/>
            </a:prstGeom>
          </p:spPr>
        </p:pic>
        <p:pic>
          <p:nvPicPr>
            <p:cNvPr id="27" name="object 68"/>
            <p:cNvPicPr/>
            <p:nvPr/>
          </p:nvPicPr>
          <p:blipFill>
            <a:blip r:embed="rId3" cstate="print"/>
            <a:stretch>
              <a:fillRect/>
            </a:stretch>
          </p:blipFill>
          <p:spPr>
            <a:xfrm>
              <a:off x="1521586" y="7262494"/>
              <a:ext cx="508774" cy="237744"/>
            </a:xfrm>
            <a:prstGeom prst="rect">
              <a:avLst/>
            </a:prstGeom>
          </p:spPr>
        </p:pic>
        <p:pic>
          <p:nvPicPr>
            <p:cNvPr id="28" name="object 69"/>
            <p:cNvPicPr/>
            <p:nvPr/>
          </p:nvPicPr>
          <p:blipFill>
            <a:blip r:embed="rId4" cstate="print"/>
            <a:stretch>
              <a:fillRect/>
            </a:stretch>
          </p:blipFill>
          <p:spPr>
            <a:xfrm>
              <a:off x="801928" y="7509382"/>
              <a:ext cx="6403721" cy="198119"/>
            </a:xfrm>
            <a:prstGeom prst="rect">
              <a:avLst/>
            </a:prstGeom>
          </p:spPr>
        </p:pic>
        <p:pic>
          <p:nvPicPr>
            <p:cNvPr id="29" name="object 70"/>
            <p:cNvPicPr/>
            <p:nvPr/>
          </p:nvPicPr>
          <p:blipFill>
            <a:blip r:embed="rId5" cstate="print"/>
            <a:stretch>
              <a:fillRect/>
            </a:stretch>
          </p:blipFill>
          <p:spPr>
            <a:xfrm>
              <a:off x="801928" y="7707502"/>
              <a:ext cx="1416303" cy="198119"/>
            </a:xfrm>
            <a:prstGeom prst="rect">
              <a:avLst/>
            </a:prstGeom>
          </p:spPr>
        </p:pic>
        <p:pic>
          <p:nvPicPr>
            <p:cNvPr id="30" name="object 71"/>
            <p:cNvPicPr/>
            <p:nvPr/>
          </p:nvPicPr>
          <p:blipFill>
            <a:blip r:embed="rId6" cstate="print"/>
            <a:stretch>
              <a:fillRect/>
            </a:stretch>
          </p:blipFill>
          <p:spPr>
            <a:xfrm>
              <a:off x="801928" y="7911718"/>
              <a:ext cx="2862072" cy="198119"/>
            </a:xfrm>
            <a:prstGeom prst="rect">
              <a:avLst/>
            </a:prstGeom>
          </p:spPr>
        </p:pic>
        <p:pic>
          <p:nvPicPr>
            <p:cNvPr id="31" name="object 72"/>
            <p:cNvPicPr/>
            <p:nvPr/>
          </p:nvPicPr>
          <p:blipFill>
            <a:blip r:embed="rId7" cstate="print"/>
            <a:stretch>
              <a:fillRect/>
            </a:stretch>
          </p:blipFill>
          <p:spPr>
            <a:xfrm>
              <a:off x="3625595" y="7911718"/>
              <a:ext cx="1253629" cy="198119"/>
            </a:xfrm>
            <a:prstGeom prst="rect">
              <a:avLst/>
            </a:prstGeom>
          </p:spPr>
        </p:pic>
        <p:pic>
          <p:nvPicPr>
            <p:cNvPr id="32" name="object 73"/>
            <p:cNvPicPr/>
            <p:nvPr/>
          </p:nvPicPr>
          <p:blipFill>
            <a:blip r:embed="rId8" cstate="print"/>
            <a:stretch>
              <a:fillRect/>
            </a:stretch>
          </p:blipFill>
          <p:spPr>
            <a:xfrm>
              <a:off x="4805425" y="7911718"/>
              <a:ext cx="611187" cy="198119"/>
            </a:xfrm>
            <a:prstGeom prst="rect">
              <a:avLst/>
            </a:prstGeom>
          </p:spPr>
        </p:pic>
        <p:pic>
          <p:nvPicPr>
            <p:cNvPr id="33" name="object 74"/>
            <p:cNvPicPr/>
            <p:nvPr/>
          </p:nvPicPr>
          <p:blipFill>
            <a:blip r:embed="rId9" cstate="print"/>
            <a:stretch>
              <a:fillRect/>
            </a:stretch>
          </p:blipFill>
          <p:spPr>
            <a:xfrm>
              <a:off x="5314823" y="7911718"/>
              <a:ext cx="1411986" cy="198119"/>
            </a:xfrm>
            <a:prstGeom prst="rect">
              <a:avLst/>
            </a:prstGeom>
          </p:spPr>
        </p:pic>
        <p:pic>
          <p:nvPicPr>
            <p:cNvPr id="34" name="object 75"/>
            <p:cNvPicPr/>
            <p:nvPr/>
          </p:nvPicPr>
          <p:blipFill>
            <a:blip r:embed="rId10" cstate="print"/>
            <a:stretch>
              <a:fillRect/>
            </a:stretch>
          </p:blipFill>
          <p:spPr>
            <a:xfrm>
              <a:off x="6659244" y="7911718"/>
              <a:ext cx="340156" cy="198119"/>
            </a:xfrm>
            <a:prstGeom prst="rect">
              <a:avLst/>
            </a:prstGeom>
          </p:spPr>
        </p:pic>
      </p:grpSp>
      <p:grpSp>
        <p:nvGrpSpPr>
          <p:cNvPr id="36" name="object 76"/>
          <p:cNvGrpSpPr/>
          <p:nvPr/>
        </p:nvGrpSpPr>
        <p:grpSpPr>
          <a:xfrm>
            <a:off x="344676" y="1809945"/>
            <a:ext cx="8458200" cy="2057400"/>
            <a:chOff x="762304" y="8307907"/>
            <a:chExt cx="6360795" cy="1247140"/>
          </a:xfrm>
        </p:grpSpPr>
        <p:pic>
          <p:nvPicPr>
            <p:cNvPr id="37" name="object 77"/>
            <p:cNvPicPr/>
            <p:nvPr/>
          </p:nvPicPr>
          <p:blipFill>
            <a:blip r:embed="rId11" cstate="print"/>
            <a:stretch>
              <a:fillRect/>
            </a:stretch>
          </p:blipFill>
          <p:spPr>
            <a:xfrm>
              <a:off x="856792" y="8307958"/>
              <a:ext cx="775881" cy="192024"/>
            </a:xfrm>
            <a:prstGeom prst="rect">
              <a:avLst/>
            </a:prstGeom>
          </p:spPr>
        </p:pic>
        <p:sp>
          <p:nvSpPr>
            <p:cNvPr id="38" name="object 78"/>
            <p:cNvSpPr/>
            <p:nvPr/>
          </p:nvSpPr>
          <p:spPr>
            <a:xfrm>
              <a:off x="762304" y="8307907"/>
              <a:ext cx="6360795" cy="213995"/>
            </a:xfrm>
            <a:custGeom>
              <a:avLst/>
              <a:gdLst/>
              <a:ahLst/>
              <a:cxnLst/>
              <a:rect l="l" t="t" r="r" b="b"/>
              <a:pathLst>
                <a:path w="6360795" h="213995">
                  <a:moveTo>
                    <a:pt x="27432" y="0"/>
                  </a:moveTo>
                  <a:lnTo>
                    <a:pt x="0" y="0"/>
                  </a:lnTo>
                  <a:lnTo>
                    <a:pt x="0" y="207568"/>
                  </a:lnTo>
                  <a:lnTo>
                    <a:pt x="27432" y="207568"/>
                  </a:lnTo>
                  <a:lnTo>
                    <a:pt x="27432" y="0"/>
                  </a:lnTo>
                  <a:close/>
                </a:path>
                <a:path w="6360795" h="213995">
                  <a:moveTo>
                    <a:pt x="6360541" y="207581"/>
                  </a:moveTo>
                  <a:lnTo>
                    <a:pt x="0" y="207581"/>
                  </a:lnTo>
                  <a:lnTo>
                    <a:pt x="0" y="213664"/>
                  </a:lnTo>
                  <a:lnTo>
                    <a:pt x="6360541" y="213664"/>
                  </a:lnTo>
                  <a:lnTo>
                    <a:pt x="6360541" y="207581"/>
                  </a:lnTo>
                  <a:close/>
                </a:path>
              </a:pathLst>
            </a:custGeom>
            <a:solidFill>
              <a:srgbClr val="C00000"/>
            </a:solidFill>
          </p:spPr>
          <p:txBody>
            <a:bodyPr wrap="square" lIns="0" tIns="0" rIns="0" bIns="0" rtlCol="0"/>
            <a:lstStyle/>
            <a:p>
              <a:endParaRPr/>
            </a:p>
          </p:txBody>
        </p:sp>
        <p:pic>
          <p:nvPicPr>
            <p:cNvPr id="39" name="object 79"/>
            <p:cNvPicPr/>
            <p:nvPr/>
          </p:nvPicPr>
          <p:blipFill>
            <a:blip r:embed="rId12" cstate="print"/>
            <a:stretch>
              <a:fillRect/>
            </a:stretch>
          </p:blipFill>
          <p:spPr>
            <a:xfrm>
              <a:off x="1085392" y="8527668"/>
              <a:ext cx="3060700" cy="198119"/>
            </a:xfrm>
            <a:prstGeom prst="rect">
              <a:avLst/>
            </a:prstGeom>
          </p:spPr>
        </p:pic>
        <p:pic>
          <p:nvPicPr>
            <p:cNvPr id="40" name="object 80"/>
            <p:cNvPicPr/>
            <p:nvPr/>
          </p:nvPicPr>
          <p:blipFill>
            <a:blip r:embed="rId13" cstate="print"/>
            <a:stretch>
              <a:fillRect/>
            </a:stretch>
          </p:blipFill>
          <p:spPr>
            <a:xfrm>
              <a:off x="4067556" y="8521572"/>
              <a:ext cx="1637347" cy="207263"/>
            </a:xfrm>
            <a:prstGeom prst="rect">
              <a:avLst/>
            </a:prstGeom>
          </p:spPr>
        </p:pic>
        <p:pic>
          <p:nvPicPr>
            <p:cNvPr id="41" name="object 81"/>
            <p:cNvPicPr/>
            <p:nvPr/>
          </p:nvPicPr>
          <p:blipFill>
            <a:blip r:embed="rId14" cstate="print"/>
            <a:stretch>
              <a:fillRect/>
            </a:stretch>
          </p:blipFill>
          <p:spPr>
            <a:xfrm>
              <a:off x="5631814" y="8527668"/>
              <a:ext cx="981024" cy="198119"/>
            </a:xfrm>
            <a:prstGeom prst="rect">
              <a:avLst/>
            </a:prstGeom>
          </p:spPr>
        </p:pic>
        <p:pic>
          <p:nvPicPr>
            <p:cNvPr id="42" name="object 82"/>
            <p:cNvPicPr/>
            <p:nvPr/>
          </p:nvPicPr>
          <p:blipFill>
            <a:blip r:embed="rId15" cstate="print"/>
            <a:stretch>
              <a:fillRect/>
            </a:stretch>
          </p:blipFill>
          <p:spPr>
            <a:xfrm>
              <a:off x="1085392" y="8728836"/>
              <a:ext cx="1767205" cy="198119"/>
            </a:xfrm>
            <a:prstGeom prst="rect">
              <a:avLst/>
            </a:prstGeom>
          </p:spPr>
        </p:pic>
        <p:pic>
          <p:nvPicPr>
            <p:cNvPr id="43" name="object 83"/>
            <p:cNvPicPr/>
            <p:nvPr/>
          </p:nvPicPr>
          <p:blipFill>
            <a:blip r:embed="rId16" cstate="print"/>
            <a:stretch>
              <a:fillRect/>
            </a:stretch>
          </p:blipFill>
          <p:spPr>
            <a:xfrm>
              <a:off x="1542922" y="8936100"/>
              <a:ext cx="977912" cy="198119"/>
            </a:xfrm>
            <a:prstGeom prst="rect">
              <a:avLst/>
            </a:prstGeom>
          </p:spPr>
        </p:pic>
        <p:pic>
          <p:nvPicPr>
            <p:cNvPr id="44" name="object 84"/>
            <p:cNvPicPr/>
            <p:nvPr/>
          </p:nvPicPr>
          <p:blipFill>
            <a:blip r:embed="rId17" cstate="print"/>
            <a:stretch>
              <a:fillRect/>
            </a:stretch>
          </p:blipFill>
          <p:spPr>
            <a:xfrm>
              <a:off x="2475864" y="8930004"/>
              <a:ext cx="1686560" cy="207264"/>
            </a:xfrm>
            <a:prstGeom prst="rect">
              <a:avLst/>
            </a:prstGeom>
          </p:spPr>
        </p:pic>
        <p:pic>
          <p:nvPicPr>
            <p:cNvPr id="45" name="object 85"/>
            <p:cNvPicPr/>
            <p:nvPr/>
          </p:nvPicPr>
          <p:blipFill>
            <a:blip r:embed="rId18" cstate="print"/>
            <a:stretch>
              <a:fillRect/>
            </a:stretch>
          </p:blipFill>
          <p:spPr>
            <a:xfrm>
              <a:off x="1542922" y="9143364"/>
              <a:ext cx="182879" cy="198119"/>
            </a:xfrm>
            <a:prstGeom prst="rect">
              <a:avLst/>
            </a:prstGeom>
          </p:spPr>
        </p:pic>
        <p:pic>
          <p:nvPicPr>
            <p:cNvPr id="46" name="object 86"/>
            <p:cNvPicPr/>
            <p:nvPr/>
          </p:nvPicPr>
          <p:blipFill>
            <a:blip r:embed="rId19" cstate="print"/>
            <a:stretch>
              <a:fillRect/>
            </a:stretch>
          </p:blipFill>
          <p:spPr>
            <a:xfrm>
              <a:off x="1634362" y="9143364"/>
              <a:ext cx="1126312" cy="198119"/>
            </a:xfrm>
            <a:prstGeom prst="rect">
              <a:avLst/>
            </a:prstGeom>
          </p:spPr>
        </p:pic>
        <p:pic>
          <p:nvPicPr>
            <p:cNvPr id="47" name="object 87"/>
            <p:cNvPicPr/>
            <p:nvPr/>
          </p:nvPicPr>
          <p:blipFill>
            <a:blip r:embed="rId20" cstate="print"/>
            <a:stretch>
              <a:fillRect/>
            </a:stretch>
          </p:blipFill>
          <p:spPr>
            <a:xfrm>
              <a:off x="2710561" y="9137268"/>
              <a:ext cx="464515" cy="207263"/>
            </a:xfrm>
            <a:prstGeom prst="rect">
              <a:avLst/>
            </a:prstGeom>
          </p:spPr>
        </p:pic>
        <p:pic>
          <p:nvPicPr>
            <p:cNvPr id="48" name="object 88"/>
            <p:cNvPicPr/>
            <p:nvPr/>
          </p:nvPicPr>
          <p:blipFill>
            <a:blip r:embed="rId21" cstate="print"/>
            <a:stretch>
              <a:fillRect/>
            </a:stretch>
          </p:blipFill>
          <p:spPr>
            <a:xfrm>
              <a:off x="3098037" y="9137268"/>
              <a:ext cx="2178812" cy="207263"/>
            </a:xfrm>
            <a:prstGeom prst="rect">
              <a:avLst/>
            </a:prstGeom>
          </p:spPr>
        </p:pic>
        <p:pic>
          <p:nvPicPr>
            <p:cNvPr id="49" name="object 89"/>
            <p:cNvPicPr/>
            <p:nvPr/>
          </p:nvPicPr>
          <p:blipFill>
            <a:blip r:embed="rId22" cstate="print"/>
            <a:stretch>
              <a:fillRect/>
            </a:stretch>
          </p:blipFill>
          <p:spPr>
            <a:xfrm>
              <a:off x="5198618" y="9143364"/>
              <a:ext cx="453542" cy="198119"/>
            </a:xfrm>
            <a:prstGeom prst="rect">
              <a:avLst/>
            </a:prstGeom>
          </p:spPr>
        </p:pic>
        <p:pic>
          <p:nvPicPr>
            <p:cNvPr id="50" name="object 90"/>
            <p:cNvPicPr/>
            <p:nvPr/>
          </p:nvPicPr>
          <p:blipFill>
            <a:blip r:embed="rId23" cstate="print"/>
            <a:stretch>
              <a:fillRect/>
            </a:stretch>
          </p:blipFill>
          <p:spPr>
            <a:xfrm>
              <a:off x="1542922" y="9347605"/>
              <a:ext cx="231647" cy="207264"/>
            </a:xfrm>
            <a:prstGeom prst="rect">
              <a:avLst/>
            </a:prstGeom>
          </p:spPr>
        </p:pic>
        <p:pic>
          <p:nvPicPr>
            <p:cNvPr id="51" name="object 91"/>
            <p:cNvPicPr/>
            <p:nvPr/>
          </p:nvPicPr>
          <p:blipFill>
            <a:blip r:embed="rId24" cstate="print"/>
            <a:stretch>
              <a:fillRect/>
            </a:stretch>
          </p:blipFill>
          <p:spPr>
            <a:xfrm>
              <a:off x="1658746" y="9347605"/>
              <a:ext cx="1627251" cy="207264"/>
            </a:xfrm>
            <a:prstGeom prst="rect">
              <a:avLst/>
            </a:prstGeom>
          </p:spPr>
        </p:pic>
        <p:pic>
          <p:nvPicPr>
            <p:cNvPr id="52" name="object 92"/>
            <p:cNvPicPr/>
            <p:nvPr/>
          </p:nvPicPr>
          <p:blipFill>
            <a:blip r:embed="rId25" cstate="print"/>
            <a:stretch>
              <a:fillRect/>
            </a:stretch>
          </p:blipFill>
          <p:spPr>
            <a:xfrm>
              <a:off x="3204717" y="9347605"/>
              <a:ext cx="97535" cy="207264"/>
            </a:xfrm>
            <a:prstGeom prst="rect">
              <a:avLst/>
            </a:prstGeom>
          </p:spPr>
        </p:pic>
      </p:grpSp>
      <p:grpSp>
        <p:nvGrpSpPr>
          <p:cNvPr id="53" name="object 94"/>
          <p:cNvGrpSpPr/>
          <p:nvPr/>
        </p:nvGrpSpPr>
        <p:grpSpPr>
          <a:xfrm>
            <a:off x="620520" y="4038600"/>
            <a:ext cx="7228080" cy="1219200"/>
            <a:chOff x="1085392" y="9555174"/>
            <a:chExt cx="6120130" cy="607060"/>
          </a:xfrm>
        </p:grpSpPr>
        <p:pic>
          <p:nvPicPr>
            <p:cNvPr id="54" name="object 95"/>
            <p:cNvPicPr/>
            <p:nvPr/>
          </p:nvPicPr>
          <p:blipFill>
            <a:blip r:embed="rId26" cstate="print"/>
            <a:stretch>
              <a:fillRect/>
            </a:stretch>
          </p:blipFill>
          <p:spPr>
            <a:xfrm>
              <a:off x="1085392" y="9561270"/>
              <a:ext cx="1245539" cy="198119"/>
            </a:xfrm>
            <a:prstGeom prst="rect">
              <a:avLst/>
            </a:prstGeom>
          </p:spPr>
        </p:pic>
        <p:pic>
          <p:nvPicPr>
            <p:cNvPr id="55" name="object 96"/>
            <p:cNvPicPr/>
            <p:nvPr/>
          </p:nvPicPr>
          <p:blipFill>
            <a:blip r:embed="rId27" cstate="print"/>
            <a:stretch>
              <a:fillRect/>
            </a:stretch>
          </p:blipFill>
          <p:spPr>
            <a:xfrm>
              <a:off x="2253361" y="9555174"/>
              <a:ext cx="1543939" cy="207264"/>
            </a:xfrm>
            <a:prstGeom prst="rect">
              <a:avLst/>
            </a:prstGeom>
          </p:spPr>
        </p:pic>
        <p:pic>
          <p:nvPicPr>
            <p:cNvPr id="56" name="object 97"/>
            <p:cNvPicPr/>
            <p:nvPr/>
          </p:nvPicPr>
          <p:blipFill>
            <a:blip r:embed="rId28" cstate="print"/>
            <a:stretch>
              <a:fillRect/>
            </a:stretch>
          </p:blipFill>
          <p:spPr>
            <a:xfrm>
              <a:off x="3756659" y="9561270"/>
              <a:ext cx="1504568" cy="198119"/>
            </a:xfrm>
            <a:prstGeom prst="rect">
              <a:avLst/>
            </a:prstGeom>
          </p:spPr>
        </p:pic>
        <p:pic>
          <p:nvPicPr>
            <p:cNvPr id="57" name="object 98"/>
            <p:cNvPicPr/>
            <p:nvPr/>
          </p:nvPicPr>
          <p:blipFill>
            <a:blip r:embed="rId29" cstate="print"/>
            <a:stretch>
              <a:fillRect/>
            </a:stretch>
          </p:blipFill>
          <p:spPr>
            <a:xfrm>
              <a:off x="5192521" y="9561270"/>
              <a:ext cx="1548129" cy="198119"/>
            </a:xfrm>
            <a:prstGeom prst="rect">
              <a:avLst/>
            </a:prstGeom>
          </p:spPr>
        </p:pic>
        <p:sp>
          <p:nvSpPr>
            <p:cNvPr id="58" name="object 99"/>
            <p:cNvSpPr/>
            <p:nvPr/>
          </p:nvSpPr>
          <p:spPr>
            <a:xfrm>
              <a:off x="2253361" y="9719766"/>
              <a:ext cx="1466850" cy="18415"/>
            </a:xfrm>
            <a:custGeom>
              <a:avLst/>
              <a:gdLst/>
              <a:ahLst/>
              <a:cxnLst/>
              <a:rect l="l" t="t" r="r" b="b"/>
              <a:pathLst>
                <a:path w="1466850" h="18415">
                  <a:moveTo>
                    <a:pt x="1466723" y="0"/>
                  </a:moveTo>
                  <a:lnTo>
                    <a:pt x="0" y="0"/>
                  </a:lnTo>
                  <a:lnTo>
                    <a:pt x="0" y="18288"/>
                  </a:lnTo>
                  <a:lnTo>
                    <a:pt x="1466723" y="18288"/>
                  </a:lnTo>
                  <a:lnTo>
                    <a:pt x="1466723" y="0"/>
                  </a:lnTo>
                  <a:close/>
                </a:path>
              </a:pathLst>
            </a:custGeom>
            <a:solidFill>
              <a:srgbClr val="00AF50"/>
            </a:solidFill>
          </p:spPr>
          <p:txBody>
            <a:bodyPr wrap="square" lIns="0" tIns="0" rIns="0" bIns="0" rtlCol="0"/>
            <a:lstStyle/>
            <a:p>
              <a:endParaRPr/>
            </a:p>
          </p:txBody>
        </p:sp>
        <p:pic>
          <p:nvPicPr>
            <p:cNvPr id="59" name="object 100"/>
            <p:cNvPicPr/>
            <p:nvPr/>
          </p:nvPicPr>
          <p:blipFill>
            <a:blip r:embed="rId30" cstate="print"/>
            <a:stretch>
              <a:fillRect/>
            </a:stretch>
          </p:blipFill>
          <p:spPr>
            <a:xfrm>
              <a:off x="1085392" y="9762438"/>
              <a:ext cx="769112" cy="198120"/>
            </a:xfrm>
            <a:prstGeom prst="rect">
              <a:avLst/>
            </a:prstGeom>
          </p:spPr>
        </p:pic>
        <p:pic>
          <p:nvPicPr>
            <p:cNvPr id="60" name="object 101"/>
            <p:cNvPicPr/>
            <p:nvPr/>
          </p:nvPicPr>
          <p:blipFill>
            <a:blip r:embed="rId31" cstate="print"/>
            <a:stretch>
              <a:fillRect/>
            </a:stretch>
          </p:blipFill>
          <p:spPr>
            <a:xfrm>
              <a:off x="1777618" y="9762438"/>
              <a:ext cx="2150110" cy="198120"/>
            </a:xfrm>
            <a:prstGeom prst="rect">
              <a:avLst/>
            </a:prstGeom>
          </p:spPr>
        </p:pic>
        <p:pic>
          <p:nvPicPr>
            <p:cNvPr id="61" name="object 102"/>
            <p:cNvPicPr/>
            <p:nvPr/>
          </p:nvPicPr>
          <p:blipFill>
            <a:blip r:embed="rId32" cstate="print"/>
            <a:stretch>
              <a:fillRect/>
            </a:stretch>
          </p:blipFill>
          <p:spPr>
            <a:xfrm>
              <a:off x="3848099" y="9762438"/>
              <a:ext cx="3356863" cy="198120"/>
            </a:xfrm>
            <a:prstGeom prst="rect">
              <a:avLst/>
            </a:prstGeom>
          </p:spPr>
        </p:pic>
        <p:pic>
          <p:nvPicPr>
            <p:cNvPr id="62" name="object 103"/>
            <p:cNvPicPr/>
            <p:nvPr/>
          </p:nvPicPr>
          <p:blipFill>
            <a:blip r:embed="rId33" cstate="print"/>
            <a:stretch>
              <a:fillRect/>
            </a:stretch>
          </p:blipFill>
          <p:spPr>
            <a:xfrm>
              <a:off x="1085392" y="9963606"/>
              <a:ext cx="585558" cy="198120"/>
            </a:xfrm>
            <a:prstGeom prst="rect">
              <a:avLst/>
            </a:prstGeom>
          </p:spPr>
        </p:pic>
      </p:grpSp>
    </p:spTree>
    <p:extLst>
      <p:ext uri="{BB962C8B-B14F-4D97-AF65-F5344CB8AC3E}">
        <p14:creationId xmlns:p14="http://schemas.microsoft.com/office/powerpoint/2010/main" val="7663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304" y="5591"/>
            <a:ext cx="6421577" cy="421207"/>
            <a:chOff x="762304" y="359612"/>
            <a:chExt cx="6360795" cy="213995"/>
          </a:xfrm>
        </p:grpSpPr>
        <p:pic>
          <p:nvPicPr>
            <p:cNvPr id="3" name="object 3"/>
            <p:cNvPicPr/>
            <p:nvPr/>
          </p:nvPicPr>
          <p:blipFill>
            <a:blip r:embed="rId2" cstate="print"/>
            <a:stretch>
              <a:fillRect/>
            </a:stretch>
          </p:blipFill>
          <p:spPr>
            <a:xfrm>
              <a:off x="856792" y="359663"/>
              <a:ext cx="1842135" cy="192024"/>
            </a:xfrm>
            <a:prstGeom prst="rect">
              <a:avLst/>
            </a:prstGeom>
          </p:spPr>
        </p:pic>
        <p:sp>
          <p:nvSpPr>
            <p:cNvPr id="4" name="object 4"/>
            <p:cNvSpPr/>
            <p:nvPr/>
          </p:nvSpPr>
          <p:spPr>
            <a:xfrm>
              <a:off x="762304" y="359612"/>
              <a:ext cx="6360795" cy="213995"/>
            </a:xfrm>
            <a:custGeom>
              <a:avLst/>
              <a:gdLst/>
              <a:ahLst/>
              <a:cxnLst/>
              <a:rect l="l" t="t" r="r" b="b"/>
              <a:pathLst>
                <a:path w="6360795" h="213995">
                  <a:moveTo>
                    <a:pt x="6360541" y="207568"/>
                  </a:moveTo>
                  <a:lnTo>
                    <a:pt x="27432" y="207568"/>
                  </a:lnTo>
                  <a:lnTo>
                    <a:pt x="27432" y="0"/>
                  </a:lnTo>
                  <a:lnTo>
                    <a:pt x="0" y="0"/>
                  </a:lnTo>
                  <a:lnTo>
                    <a:pt x="0" y="207568"/>
                  </a:lnTo>
                  <a:lnTo>
                    <a:pt x="0" y="213664"/>
                  </a:lnTo>
                  <a:lnTo>
                    <a:pt x="6360541" y="213664"/>
                  </a:lnTo>
                  <a:lnTo>
                    <a:pt x="6360541" y="207568"/>
                  </a:lnTo>
                  <a:close/>
                </a:path>
              </a:pathLst>
            </a:custGeom>
            <a:solidFill>
              <a:srgbClr val="C00000"/>
            </a:solidFill>
          </p:spPr>
          <p:txBody>
            <a:bodyPr wrap="square" lIns="0" tIns="0" rIns="0" bIns="0" rtlCol="0"/>
            <a:lstStyle/>
            <a:p>
              <a:endParaRPr/>
            </a:p>
          </p:txBody>
        </p:sp>
      </p:grpSp>
      <p:grpSp>
        <p:nvGrpSpPr>
          <p:cNvPr id="5" name="object 6"/>
          <p:cNvGrpSpPr/>
          <p:nvPr/>
        </p:nvGrpSpPr>
        <p:grpSpPr>
          <a:xfrm>
            <a:off x="741185" y="427678"/>
            <a:ext cx="6534608" cy="452496"/>
            <a:chOff x="1085392" y="573277"/>
            <a:chExt cx="5853430" cy="396240"/>
          </a:xfrm>
        </p:grpSpPr>
        <p:pic>
          <p:nvPicPr>
            <p:cNvPr id="6" name="object 7"/>
            <p:cNvPicPr/>
            <p:nvPr/>
          </p:nvPicPr>
          <p:blipFill>
            <a:blip r:embed="rId3" cstate="print"/>
            <a:stretch>
              <a:fillRect/>
            </a:stretch>
          </p:blipFill>
          <p:spPr>
            <a:xfrm>
              <a:off x="1085392" y="573277"/>
              <a:ext cx="5481777" cy="198120"/>
            </a:xfrm>
            <a:prstGeom prst="rect">
              <a:avLst/>
            </a:prstGeom>
          </p:spPr>
        </p:pic>
        <p:pic>
          <p:nvPicPr>
            <p:cNvPr id="7" name="object 8"/>
            <p:cNvPicPr/>
            <p:nvPr/>
          </p:nvPicPr>
          <p:blipFill>
            <a:blip r:embed="rId4" cstate="print"/>
            <a:stretch>
              <a:fillRect/>
            </a:stretch>
          </p:blipFill>
          <p:spPr>
            <a:xfrm>
              <a:off x="6497700" y="573277"/>
              <a:ext cx="440944" cy="198120"/>
            </a:xfrm>
            <a:prstGeom prst="rect">
              <a:avLst/>
            </a:prstGeom>
          </p:spPr>
        </p:pic>
        <p:pic>
          <p:nvPicPr>
            <p:cNvPr id="8" name="object 9"/>
            <p:cNvPicPr/>
            <p:nvPr/>
          </p:nvPicPr>
          <p:blipFill>
            <a:blip r:embed="rId5" cstate="print"/>
            <a:stretch>
              <a:fillRect/>
            </a:stretch>
          </p:blipFill>
          <p:spPr>
            <a:xfrm>
              <a:off x="1085392" y="771397"/>
              <a:ext cx="411480" cy="198120"/>
            </a:xfrm>
            <a:prstGeom prst="rect">
              <a:avLst/>
            </a:prstGeom>
          </p:spPr>
        </p:pic>
        <p:pic>
          <p:nvPicPr>
            <p:cNvPr id="9" name="object 10"/>
            <p:cNvPicPr/>
            <p:nvPr/>
          </p:nvPicPr>
          <p:blipFill>
            <a:blip r:embed="rId6" cstate="print"/>
            <a:stretch>
              <a:fillRect/>
            </a:stretch>
          </p:blipFill>
          <p:spPr>
            <a:xfrm>
              <a:off x="1414906" y="771397"/>
              <a:ext cx="188975" cy="198120"/>
            </a:xfrm>
            <a:prstGeom prst="rect">
              <a:avLst/>
            </a:prstGeom>
          </p:spPr>
        </p:pic>
        <p:pic>
          <p:nvPicPr>
            <p:cNvPr id="10" name="object 11"/>
            <p:cNvPicPr/>
            <p:nvPr/>
          </p:nvPicPr>
          <p:blipFill>
            <a:blip r:embed="rId7" cstate="print"/>
            <a:stretch>
              <a:fillRect/>
            </a:stretch>
          </p:blipFill>
          <p:spPr>
            <a:xfrm>
              <a:off x="1509394" y="771397"/>
              <a:ext cx="575119" cy="198120"/>
            </a:xfrm>
            <a:prstGeom prst="rect">
              <a:avLst/>
            </a:prstGeom>
          </p:spPr>
        </p:pic>
        <p:pic>
          <p:nvPicPr>
            <p:cNvPr id="11" name="object 12"/>
            <p:cNvPicPr/>
            <p:nvPr/>
          </p:nvPicPr>
          <p:blipFill>
            <a:blip r:embed="rId8" cstate="print"/>
            <a:stretch>
              <a:fillRect/>
            </a:stretch>
          </p:blipFill>
          <p:spPr>
            <a:xfrm>
              <a:off x="2012568" y="771397"/>
              <a:ext cx="405993" cy="198120"/>
            </a:xfrm>
            <a:prstGeom prst="rect">
              <a:avLst/>
            </a:prstGeom>
          </p:spPr>
        </p:pic>
        <p:pic>
          <p:nvPicPr>
            <p:cNvPr id="12" name="object 13"/>
            <p:cNvPicPr/>
            <p:nvPr/>
          </p:nvPicPr>
          <p:blipFill>
            <a:blip r:embed="rId9" cstate="print"/>
            <a:stretch>
              <a:fillRect/>
            </a:stretch>
          </p:blipFill>
          <p:spPr>
            <a:xfrm>
              <a:off x="2350897" y="771397"/>
              <a:ext cx="91439" cy="198120"/>
            </a:xfrm>
            <a:prstGeom prst="rect">
              <a:avLst/>
            </a:prstGeom>
          </p:spPr>
        </p:pic>
      </p:grpSp>
      <p:grpSp>
        <p:nvGrpSpPr>
          <p:cNvPr id="13" name="object 14"/>
          <p:cNvGrpSpPr/>
          <p:nvPr/>
        </p:nvGrpSpPr>
        <p:grpSpPr>
          <a:xfrm>
            <a:off x="549202" y="883736"/>
            <a:ext cx="6652419" cy="1268633"/>
            <a:chOff x="1106728" y="4201413"/>
            <a:chExt cx="6077585" cy="826135"/>
          </a:xfrm>
        </p:grpSpPr>
        <p:pic>
          <p:nvPicPr>
            <p:cNvPr id="14" name="object 15"/>
            <p:cNvPicPr/>
            <p:nvPr/>
          </p:nvPicPr>
          <p:blipFill>
            <a:blip r:embed="rId10" cstate="print"/>
            <a:stretch>
              <a:fillRect/>
            </a:stretch>
          </p:blipFill>
          <p:spPr>
            <a:xfrm>
              <a:off x="1201521" y="4201413"/>
              <a:ext cx="791705" cy="179832"/>
            </a:xfrm>
            <a:prstGeom prst="rect">
              <a:avLst/>
            </a:prstGeom>
          </p:spPr>
        </p:pic>
        <p:sp>
          <p:nvSpPr>
            <p:cNvPr id="15" name="object 16"/>
            <p:cNvSpPr/>
            <p:nvPr/>
          </p:nvSpPr>
          <p:spPr>
            <a:xfrm>
              <a:off x="1106728" y="4204461"/>
              <a:ext cx="6016625" cy="198120"/>
            </a:xfrm>
            <a:custGeom>
              <a:avLst/>
              <a:gdLst/>
              <a:ahLst/>
              <a:cxnLst/>
              <a:rect l="l" t="t" r="r" b="b"/>
              <a:pathLst>
                <a:path w="6016625" h="198120">
                  <a:moveTo>
                    <a:pt x="6016117" y="192024"/>
                  </a:moveTo>
                  <a:lnTo>
                    <a:pt x="27432" y="192024"/>
                  </a:lnTo>
                  <a:lnTo>
                    <a:pt x="27432" y="0"/>
                  </a:lnTo>
                  <a:lnTo>
                    <a:pt x="0" y="0"/>
                  </a:lnTo>
                  <a:lnTo>
                    <a:pt x="0" y="192024"/>
                  </a:lnTo>
                  <a:lnTo>
                    <a:pt x="0" y="198120"/>
                  </a:lnTo>
                  <a:lnTo>
                    <a:pt x="6016117" y="198120"/>
                  </a:lnTo>
                  <a:lnTo>
                    <a:pt x="6016117" y="192024"/>
                  </a:lnTo>
                  <a:close/>
                </a:path>
              </a:pathLst>
            </a:custGeom>
            <a:solidFill>
              <a:srgbClr val="006FC0"/>
            </a:solidFill>
          </p:spPr>
          <p:txBody>
            <a:bodyPr wrap="square" lIns="0" tIns="0" rIns="0" bIns="0" rtlCol="0"/>
            <a:lstStyle/>
            <a:p>
              <a:endParaRPr/>
            </a:p>
          </p:txBody>
        </p:sp>
        <p:pic>
          <p:nvPicPr>
            <p:cNvPr id="16" name="object 17"/>
            <p:cNvPicPr/>
            <p:nvPr/>
          </p:nvPicPr>
          <p:blipFill>
            <a:blip r:embed="rId11" cstate="print"/>
            <a:stretch>
              <a:fillRect/>
            </a:stretch>
          </p:blipFill>
          <p:spPr>
            <a:xfrm>
              <a:off x="1430146" y="4408677"/>
              <a:ext cx="321868" cy="198120"/>
            </a:xfrm>
            <a:prstGeom prst="rect">
              <a:avLst/>
            </a:prstGeom>
          </p:spPr>
        </p:pic>
        <p:pic>
          <p:nvPicPr>
            <p:cNvPr id="17" name="object 18"/>
            <p:cNvPicPr/>
            <p:nvPr/>
          </p:nvPicPr>
          <p:blipFill>
            <a:blip r:embed="rId12" cstate="print"/>
            <a:stretch>
              <a:fillRect/>
            </a:stretch>
          </p:blipFill>
          <p:spPr>
            <a:xfrm>
              <a:off x="1698370" y="4408677"/>
              <a:ext cx="350519" cy="198120"/>
            </a:xfrm>
            <a:prstGeom prst="rect">
              <a:avLst/>
            </a:prstGeom>
          </p:spPr>
        </p:pic>
        <p:pic>
          <p:nvPicPr>
            <p:cNvPr id="18" name="object 19"/>
            <p:cNvPicPr/>
            <p:nvPr/>
          </p:nvPicPr>
          <p:blipFill>
            <a:blip r:embed="rId13" cstate="print"/>
            <a:stretch>
              <a:fillRect/>
            </a:stretch>
          </p:blipFill>
          <p:spPr>
            <a:xfrm>
              <a:off x="1978786" y="4402581"/>
              <a:ext cx="1718690" cy="207263"/>
            </a:xfrm>
            <a:prstGeom prst="rect">
              <a:avLst/>
            </a:prstGeom>
          </p:spPr>
        </p:pic>
        <p:pic>
          <p:nvPicPr>
            <p:cNvPr id="19" name="object 20"/>
            <p:cNvPicPr/>
            <p:nvPr/>
          </p:nvPicPr>
          <p:blipFill>
            <a:blip r:embed="rId14" cstate="print"/>
            <a:stretch>
              <a:fillRect/>
            </a:stretch>
          </p:blipFill>
          <p:spPr>
            <a:xfrm>
              <a:off x="3607307" y="4408677"/>
              <a:ext cx="97536" cy="198120"/>
            </a:xfrm>
            <a:prstGeom prst="rect">
              <a:avLst/>
            </a:prstGeom>
          </p:spPr>
        </p:pic>
        <p:pic>
          <p:nvPicPr>
            <p:cNvPr id="20" name="object 21"/>
            <p:cNvPicPr/>
            <p:nvPr/>
          </p:nvPicPr>
          <p:blipFill>
            <a:blip r:embed="rId15" cstate="print"/>
            <a:stretch>
              <a:fillRect/>
            </a:stretch>
          </p:blipFill>
          <p:spPr>
            <a:xfrm>
              <a:off x="1430146" y="4615941"/>
              <a:ext cx="373379" cy="198120"/>
            </a:xfrm>
            <a:prstGeom prst="rect">
              <a:avLst/>
            </a:prstGeom>
          </p:spPr>
        </p:pic>
        <p:pic>
          <p:nvPicPr>
            <p:cNvPr id="21" name="object 22"/>
            <p:cNvPicPr/>
            <p:nvPr/>
          </p:nvPicPr>
          <p:blipFill>
            <a:blip r:embed="rId16" cstate="print"/>
            <a:stretch>
              <a:fillRect/>
            </a:stretch>
          </p:blipFill>
          <p:spPr>
            <a:xfrm>
              <a:off x="1728850" y="4609845"/>
              <a:ext cx="1731264" cy="207263"/>
            </a:xfrm>
            <a:prstGeom prst="rect">
              <a:avLst/>
            </a:prstGeom>
          </p:spPr>
        </p:pic>
        <p:pic>
          <p:nvPicPr>
            <p:cNvPr id="22" name="object 23"/>
            <p:cNvPicPr/>
            <p:nvPr/>
          </p:nvPicPr>
          <p:blipFill>
            <a:blip r:embed="rId17" cstate="print"/>
            <a:stretch>
              <a:fillRect/>
            </a:stretch>
          </p:blipFill>
          <p:spPr>
            <a:xfrm>
              <a:off x="3418077" y="4615941"/>
              <a:ext cx="446227" cy="198120"/>
            </a:xfrm>
            <a:prstGeom prst="rect">
              <a:avLst/>
            </a:prstGeom>
          </p:spPr>
        </p:pic>
        <p:pic>
          <p:nvPicPr>
            <p:cNvPr id="23" name="object 24"/>
            <p:cNvPicPr/>
            <p:nvPr/>
          </p:nvPicPr>
          <p:blipFill>
            <a:blip r:embed="rId18" cstate="print"/>
            <a:stretch>
              <a:fillRect/>
            </a:stretch>
          </p:blipFill>
          <p:spPr>
            <a:xfrm>
              <a:off x="3790188" y="4609845"/>
              <a:ext cx="2539491" cy="207263"/>
            </a:xfrm>
            <a:prstGeom prst="rect">
              <a:avLst/>
            </a:prstGeom>
          </p:spPr>
        </p:pic>
        <p:pic>
          <p:nvPicPr>
            <p:cNvPr id="24" name="object 25"/>
            <p:cNvPicPr/>
            <p:nvPr/>
          </p:nvPicPr>
          <p:blipFill>
            <a:blip r:embed="rId19" cstate="print"/>
            <a:stretch>
              <a:fillRect/>
            </a:stretch>
          </p:blipFill>
          <p:spPr>
            <a:xfrm>
              <a:off x="6284341" y="4615941"/>
              <a:ext cx="530199" cy="198120"/>
            </a:xfrm>
            <a:prstGeom prst="rect">
              <a:avLst/>
            </a:prstGeom>
          </p:spPr>
        </p:pic>
        <p:pic>
          <p:nvPicPr>
            <p:cNvPr id="25" name="object 26"/>
            <p:cNvPicPr/>
            <p:nvPr/>
          </p:nvPicPr>
          <p:blipFill>
            <a:blip r:embed="rId20" cstate="print"/>
            <a:stretch>
              <a:fillRect/>
            </a:stretch>
          </p:blipFill>
          <p:spPr>
            <a:xfrm>
              <a:off x="6738493" y="4609845"/>
              <a:ext cx="337311" cy="207263"/>
            </a:xfrm>
            <a:prstGeom prst="rect">
              <a:avLst/>
            </a:prstGeom>
          </p:spPr>
        </p:pic>
        <p:pic>
          <p:nvPicPr>
            <p:cNvPr id="26" name="object 27"/>
            <p:cNvPicPr/>
            <p:nvPr/>
          </p:nvPicPr>
          <p:blipFill>
            <a:blip r:embed="rId21" cstate="print"/>
            <a:stretch>
              <a:fillRect/>
            </a:stretch>
          </p:blipFill>
          <p:spPr>
            <a:xfrm>
              <a:off x="6991857" y="4609845"/>
              <a:ext cx="192024" cy="207263"/>
            </a:xfrm>
            <a:prstGeom prst="rect">
              <a:avLst/>
            </a:prstGeom>
          </p:spPr>
        </p:pic>
        <p:pic>
          <p:nvPicPr>
            <p:cNvPr id="27" name="object 28"/>
            <p:cNvPicPr/>
            <p:nvPr/>
          </p:nvPicPr>
          <p:blipFill>
            <a:blip r:embed="rId22" cstate="print"/>
            <a:stretch>
              <a:fillRect/>
            </a:stretch>
          </p:blipFill>
          <p:spPr>
            <a:xfrm>
              <a:off x="1430146" y="4820157"/>
              <a:ext cx="2419095" cy="207263"/>
            </a:xfrm>
            <a:prstGeom prst="rect">
              <a:avLst/>
            </a:prstGeom>
          </p:spPr>
        </p:pic>
        <p:pic>
          <p:nvPicPr>
            <p:cNvPr id="28" name="object 29"/>
            <p:cNvPicPr/>
            <p:nvPr/>
          </p:nvPicPr>
          <p:blipFill>
            <a:blip r:embed="rId23" cstate="print"/>
            <a:stretch>
              <a:fillRect/>
            </a:stretch>
          </p:blipFill>
          <p:spPr>
            <a:xfrm>
              <a:off x="3765804" y="4826253"/>
              <a:ext cx="91439" cy="198120"/>
            </a:xfrm>
            <a:prstGeom prst="rect">
              <a:avLst/>
            </a:prstGeom>
          </p:spPr>
        </p:pic>
      </p:grpSp>
      <p:grpSp>
        <p:nvGrpSpPr>
          <p:cNvPr id="29" name="object 31"/>
          <p:cNvGrpSpPr/>
          <p:nvPr/>
        </p:nvGrpSpPr>
        <p:grpSpPr>
          <a:xfrm>
            <a:off x="673127" y="2292530"/>
            <a:ext cx="5814383" cy="637054"/>
            <a:chOff x="1430147" y="5027675"/>
            <a:chExt cx="5284470" cy="417830"/>
          </a:xfrm>
        </p:grpSpPr>
        <p:pic>
          <p:nvPicPr>
            <p:cNvPr id="30" name="object 32"/>
            <p:cNvPicPr/>
            <p:nvPr/>
          </p:nvPicPr>
          <p:blipFill>
            <a:blip r:embed="rId24" cstate="print"/>
            <a:stretch>
              <a:fillRect/>
            </a:stretch>
          </p:blipFill>
          <p:spPr>
            <a:xfrm>
              <a:off x="1430147" y="5033771"/>
              <a:ext cx="457200" cy="198120"/>
            </a:xfrm>
            <a:prstGeom prst="rect">
              <a:avLst/>
            </a:prstGeom>
          </p:spPr>
        </p:pic>
        <p:pic>
          <p:nvPicPr>
            <p:cNvPr id="31" name="object 33"/>
            <p:cNvPicPr/>
            <p:nvPr/>
          </p:nvPicPr>
          <p:blipFill>
            <a:blip r:embed="rId25" cstate="print"/>
            <a:stretch>
              <a:fillRect/>
            </a:stretch>
          </p:blipFill>
          <p:spPr>
            <a:xfrm>
              <a:off x="1811147" y="5033771"/>
              <a:ext cx="128016" cy="198120"/>
            </a:xfrm>
            <a:prstGeom prst="rect">
              <a:avLst/>
            </a:prstGeom>
          </p:spPr>
        </p:pic>
        <p:pic>
          <p:nvPicPr>
            <p:cNvPr id="32" name="object 34"/>
            <p:cNvPicPr/>
            <p:nvPr/>
          </p:nvPicPr>
          <p:blipFill>
            <a:blip r:embed="rId26" cstate="print"/>
            <a:stretch>
              <a:fillRect/>
            </a:stretch>
          </p:blipFill>
          <p:spPr>
            <a:xfrm>
              <a:off x="1875155" y="5033771"/>
              <a:ext cx="2242311" cy="198120"/>
            </a:xfrm>
            <a:prstGeom prst="rect">
              <a:avLst/>
            </a:prstGeom>
          </p:spPr>
        </p:pic>
        <p:pic>
          <p:nvPicPr>
            <p:cNvPr id="33" name="object 35"/>
            <p:cNvPicPr/>
            <p:nvPr/>
          </p:nvPicPr>
          <p:blipFill>
            <a:blip r:embed="rId27" cstate="print"/>
            <a:stretch>
              <a:fillRect/>
            </a:stretch>
          </p:blipFill>
          <p:spPr>
            <a:xfrm>
              <a:off x="4043172" y="5027675"/>
              <a:ext cx="2407920" cy="207263"/>
            </a:xfrm>
            <a:prstGeom prst="rect">
              <a:avLst/>
            </a:prstGeom>
          </p:spPr>
        </p:pic>
        <p:pic>
          <p:nvPicPr>
            <p:cNvPr id="34" name="object 36"/>
            <p:cNvPicPr/>
            <p:nvPr/>
          </p:nvPicPr>
          <p:blipFill>
            <a:blip r:embed="rId28" cstate="print"/>
            <a:stretch>
              <a:fillRect/>
            </a:stretch>
          </p:blipFill>
          <p:spPr>
            <a:xfrm>
              <a:off x="1430147" y="5237987"/>
              <a:ext cx="1548130" cy="207263"/>
            </a:xfrm>
            <a:prstGeom prst="rect">
              <a:avLst/>
            </a:prstGeom>
          </p:spPr>
        </p:pic>
        <p:pic>
          <p:nvPicPr>
            <p:cNvPr id="35" name="object 37"/>
            <p:cNvPicPr/>
            <p:nvPr/>
          </p:nvPicPr>
          <p:blipFill>
            <a:blip r:embed="rId29" cstate="print"/>
            <a:stretch>
              <a:fillRect/>
            </a:stretch>
          </p:blipFill>
          <p:spPr>
            <a:xfrm>
              <a:off x="2896869" y="5244083"/>
              <a:ext cx="1348740" cy="198120"/>
            </a:xfrm>
            <a:prstGeom prst="rect">
              <a:avLst/>
            </a:prstGeom>
          </p:spPr>
        </p:pic>
        <p:pic>
          <p:nvPicPr>
            <p:cNvPr id="36" name="object 38"/>
            <p:cNvPicPr/>
            <p:nvPr/>
          </p:nvPicPr>
          <p:blipFill>
            <a:blip r:embed="rId30" cstate="print"/>
            <a:stretch>
              <a:fillRect/>
            </a:stretch>
          </p:blipFill>
          <p:spPr>
            <a:xfrm>
              <a:off x="4174236" y="5244083"/>
              <a:ext cx="354329" cy="198120"/>
            </a:xfrm>
            <a:prstGeom prst="rect">
              <a:avLst/>
            </a:prstGeom>
          </p:spPr>
        </p:pic>
        <p:pic>
          <p:nvPicPr>
            <p:cNvPr id="37" name="object 39"/>
            <p:cNvPicPr/>
            <p:nvPr/>
          </p:nvPicPr>
          <p:blipFill>
            <a:blip r:embed="rId31" cstate="print"/>
            <a:stretch>
              <a:fillRect/>
            </a:stretch>
          </p:blipFill>
          <p:spPr>
            <a:xfrm>
              <a:off x="4457954" y="5244083"/>
              <a:ext cx="1820672" cy="198120"/>
            </a:xfrm>
            <a:prstGeom prst="rect">
              <a:avLst/>
            </a:prstGeom>
          </p:spPr>
        </p:pic>
        <p:pic>
          <p:nvPicPr>
            <p:cNvPr id="38" name="object 40"/>
            <p:cNvPicPr/>
            <p:nvPr/>
          </p:nvPicPr>
          <p:blipFill>
            <a:blip r:embed="rId32" cstate="print"/>
            <a:stretch>
              <a:fillRect/>
            </a:stretch>
          </p:blipFill>
          <p:spPr>
            <a:xfrm>
              <a:off x="6195949" y="5237987"/>
              <a:ext cx="471424" cy="207263"/>
            </a:xfrm>
            <a:prstGeom prst="rect">
              <a:avLst/>
            </a:prstGeom>
          </p:spPr>
        </p:pic>
        <p:pic>
          <p:nvPicPr>
            <p:cNvPr id="39" name="object 41"/>
            <p:cNvPicPr/>
            <p:nvPr/>
          </p:nvPicPr>
          <p:blipFill>
            <a:blip r:embed="rId33" cstate="print"/>
            <a:stretch>
              <a:fillRect/>
            </a:stretch>
          </p:blipFill>
          <p:spPr>
            <a:xfrm>
              <a:off x="6549517" y="5244083"/>
              <a:ext cx="164592" cy="198120"/>
            </a:xfrm>
            <a:prstGeom prst="rect">
              <a:avLst/>
            </a:prstGeom>
          </p:spPr>
        </p:pic>
      </p:grpSp>
      <p:grpSp>
        <p:nvGrpSpPr>
          <p:cNvPr id="40" name="object 42"/>
          <p:cNvGrpSpPr/>
          <p:nvPr/>
        </p:nvGrpSpPr>
        <p:grpSpPr>
          <a:xfrm>
            <a:off x="612809" y="3018298"/>
            <a:ext cx="6359899" cy="1219200"/>
            <a:chOff x="1106728" y="5844539"/>
            <a:chExt cx="6016625" cy="826769"/>
          </a:xfrm>
        </p:grpSpPr>
        <p:pic>
          <p:nvPicPr>
            <p:cNvPr id="41" name="object 43"/>
            <p:cNvPicPr/>
            <p:nvPr/>
          </p:nvPicPr>
          <p:blipFill>
            <a:blip r:embed="rId34" cstate="print"/>
            <a:stretch>
              <a:fillRect/>
            </a:stretch>
          </p:blipFill>
          <p:spPr>
            <a:xfrm>
              <a:off x="1201521" y="5844539"/>
              <a:ext cx="219456" cy="179832"/>
            </a:xfrm>
            <a:prstGeom prst="rect">
              <a:avLst/>
            </a:prstGeom>
          </p:spPr>
        </p:pic>
        <p:pic>
          <p:nvPicPr>
            <p:cNvPr id="42" name="object 44"/>
            <p:cNvPicPr/>
            <p:nvPr/>
          </p:nvPicPr>
          <p:blipFill>
            <a:blip r:embed="rId35" cstate="print"/>
            <a:stretch>
              <a:fillRect/>
            </a:stretch>
          </p:blipFill>
          <p:spPr>
            <a:xfrm>
              <a:off x="1311274" y="5844539"/>
              <a:ext cx="855548" cy="179832"/>
            </a:xfrm>
            <a:prstGeom prst="rect">
              <a:avLst/>
            </a:prstGeom>
          </p:spPr>
        </p:pic>
        <p:sp>
          <p:nvSpPr>
            <p:cNvPr id="43" name="object 45"/>
            <p:cNvSpPr/>
            <p:nvPr/>
          </p:nvSpPr>
          <p:spPr>
            <a:xfrm>
              <a:off x="1106728" y="5847587"/>
              <a:ext cx="6016625" cy="198120"/>
            </a:xfrm>
            <a:custGeom>
              <a:avLst/>
              <a:gdLst/>
              <a:ahLst/>
              <a:cxnLst/>
              <a:rect l="l" t="t" r="r" b="b"/>
              <a:pathLst>
                <a:path w="6016625" h="198120">
                  <a:moveTo>
                    <a:pt x="6016117" y="192024"/>
                  </a:moveTo>
                  <a:lnTo>
                    <a:pt x="27432" y="192024"/>
                  </a:lnTo>
                  <a:lnTo>
                    <a:pt x="27432" y="0"/>
                  </a:lnTo>
                  <a:lnTo>
                    <a:pt x="0" y="0"/>
                  </a:lnTo>
                  <a:lnTo>
                    <a:pt x="0" y="192024"/>
                  </a:lnTo>
                  <a:lnTo>
                    <a:pt x="0" y="198120"/>
                  </a:lnTo>
                  <a:lnTo>
                    <a:pt x="6016117" y="198120"/>
                  </a:lnTo>
                  <a:lnTo>
                    <a:pt x="6016117" y="192024"/>
                  </a:lnTo>
                  <a:close/>
                </a:path>
              </a:pathLst>
            </a:custGeom>
            <a:solidFill>
              <a:srgbClr val="006FC0"/>
            </a:solidFill>
          </p:spPr>
          <p:txBody>
            <a:bodyPr wrap="square" lIns="0" tIns="0" rIns="0" bIns="0" rtlCol="0"/>
            <a:lstStyle/>
            <a:p>
              <a:endParaRPr/>
            </a:p>
          </p:txBody>
        </p:sp>
        <p:pic>
          <p:nvPicPr>
            <p:cNvPr id="44" name="object 46"/>
            <p:cNvPicPr/>
            <p:nvPr/>
          </p:nvPicPr>
          <p:blipFill>
            <a:blip r:embed="rId36" cstate="print"/>
            <a:stretch>
              <a:fillRect/>
            </a:stretch>
          </p:blipFill>
          <p:spPr>
            <a:xfrm>
              <a:off x="1430146" y="6051803"/>
              <a:ext cx="195072" cy="198120"/>
            </a:xfrm>
            <a:prstGeom prst="rect">
              <a:avLst/>
            </a:prstGeom>
          </p:spPr>
        </p:pic>
        <p:pic>
          <p:nvPicPr>
            <p:cNvPr id="45" name="object 47"/>
            <p:cNvPicPr/>
            <p:nvPr/>
          </p:nvPicPr>
          <p:blipFill>
            <a:blip r:embed="rId37" cstate="print"/>
            <a:stretch>
              <a:fillRect/>
            </a:stretch>
          </p:blipFill>
          <p:spPr>
            <a:xfrm>
              <a:off x="1527682" y="6051803"/>
              <a:ext cx="713574" cy="198120"/>
            </a:xfrm>
            <a:prstGeom prst="rect">
              <a:avLst/>
            </a:prstGeom>
          </p:spPr>
        </p:pic>
        <p:pic>
          <p:nvPicPr>
            <p:cNvPr id="46" name="object 48"/>
            <p:cNvPicPr/>
            <p:nvPr/>
          </p:nvPicPr>
          <p:blipFill>
            <a:blip r:embed="rId38" cstate="print"/>
            <a:stretch>
              <a:fillRect/>
            </a:stretch>
          </p:blipFill>
          <p:spPr>
            <a:xfrm>
              <a:off x="2161920" y="6045707"/>
              <a:ext cx="823302" cy="207263"/>
            </a:xfrm>
            <a:prstGeom prst="rect">
              <a:avLst/>
            </a:prstGeom>
          </p:spPr>
        </p:pic>
        <p:pic>
          <p:nvPicPr>
            <p:cNvPr id="47" name="object 49"/>
            <p:cNvPicPr/>
            <p:nvPr/>
          </p:nvPicPr>
          <p:blipFill>
            <a:blip r:embed="rId39" cstate="print"/>
            <a:stretch>
              <a:fillRect/>
            </a:stretch>
          </p:blipFill>
          <p:spPr>
            <a:xfrm>
              <a:off x="2939541" y="6051803"/>
              <a:ext cx="1552829" cy="198120"/>
            </a:xfrm>
            <a:prstGeom prst="rect">
              <a:avLst/>
            </a:prstGeom>
          </p:spPr>
        </p:pic>
        <p:pic>
          <p:nvPicPr>
            <p:cNvPr id="48" name="object 50"/>
            <p:cNvPicPr/>
            <p:nvPr/>
          </p:nvPicPr>
          <p:blipFill>
            <a:blip r:embed="rId40" cstate="print"/>
            <a:stretch>
              <a:fillRect/>
            </a:stretch>
          </p:blipFill>
          <p:spPr>
            <a:xfrm>
              <a:off x="1430146" y="6262369"/>
              <a:ext cx="316991" cy="198120"/>
            </a:xfrm>
            <a:prstGeom prst="rect">
              <a:avLst/>
            </a:prstGeom>
          </p:spPr>
        </p:pic>
        <p:pic>
          <p:nvPicPr>
            <p:cNvPr id="49" name="object 51"/>
            <p:cNvPicPr/>
            <p:nvPr/>
          </p:nvPicPr>
          <p:blipFill>
            <a:blip r:embed="rId41" cstate="print"/>
            <a:stretch>
              <a:fillRect/>
            </a:stretch>
          </p:blipFill>
          <p:spPr>
            <a:xfrm>
              <a:off x="1588642" y="6262369"/>
              <a:ext cx="403860" cy="198120"/>
            </a:xfrm>
            <a:prstGeom prst="rect">
              <a:avLst/>
            </a:prstGeom>
          </p:spPr>
        </p:pic>
        <p:pic>
          <p:nvPicPr>
            <p:cNvPr id="50" name="object 52"/>
            <p:cNvPicPr/>
            <p:nvPr/>
          </p:nvPicPr>
          <p:blipFill>
            <a:blip r:embed="rId42" cstate="print"/>
            <a:stretch>
              <a:fillRect/>
            </a:stretch>
          </p:blipFill>
          <p:spPr>
            <a:xfrm>
              <a:off x="1911730" y="6256273"/>
              <a:ext cx="558647" cy="207263"/>
            </a:xfrm>
            <a:prstGeom prst="rect">
              <a:avLst/>
            </a:prstGeom>
          </p:spPr>
        </p:pic>
        <p:pic>
          <p:nvPicPr>
            <p:cNvPr id="51" name="object 53"/>
            <p:cNvPicPr/>
            <p:nvPr/>
          </p:nvPicPr>
          <p:blipFill>
            <a:blip r:embed="rId43" cstate="print"/>
            <a:stretch>
              <a:fillRect/>
            </a:stretch>
          </p:blipFill>
          <p:spPr>
            <a:xfrm>
              <a:off x="2427097" y="6262369"/>
              <a:ext cx="1804035" cy="198120"/>
            </a:xfrm>
            <a:prstGeom prst="rect">
              <a:avLst/>
            </a:prstGeom>
          </p:spPr>
        </p:pic>
        <p:pic>
          <p:nvPicPr>
            <p:cNvPr id="52" name="object 54"/>
            <p:cNvPicPr/>
            <p:nvPr/>
          </p:nvPicPr>
          <p:blipFill>
            <a:blip r:embed="rId9" cstate="print"/>
            <a:stretch>
              <a:fillRect/>
            </a:stretch>
          </p:blipFill>
          <p:spPr>
            <a:xfrm>
              <a:off x="4158995" y="6262369"/>
              <a:ext cx="91439" cy="198120"/>
            </a:xfrm>
            <a:prstGeom prst="rect">
              <a:avLst/>
            </a:prstGeom>
          </p:spPr>
        </p:pic>
        <p:pic>
          <p:nvPicPr>
            <p:cNvPr id="53" name="object 55"/>
            <p:cNvPicPr/>
            <p:nvPr/>
          </p:nvPicPr>
          <p:blipFill>
            <a:blip r:embed="rId44" cstate="print"/>
            <a:stretch>
              <a:fillRect/>
            </a:stretch>
          </p:blipFill>
          <p:spPr>
            <a:xfrm>
              <a:off x="1430146" y="6469633"/>
              <a:ext cx="487679" cy="198120"/>
            </a:xfrm>
            <a:prstGeom prst="rect">
              <a:avLst/>
            </a:prstGeom>
          </p:spPr>
        </p:pic>
        <p:pic>
          <p:nvPicPr>
            <p:cNvPr id="54" name="object 56"/>
            <p:cNvPicPr/>
            <p:nvPr/>
          </p:nvPicPr>
          <p:blipFill>
            <a:blip r:embed="rId45" cstate="print"/>
            <a:stretch>
              <a:fillRect/>
            </a:stretch>
          </p:blipFill>
          <p:spPr>
            <a:xfrm>
              <a:off x="1856866" y="6463537"/>
              <a:ext cx="1661668" cy="207263"/>
            </a:xfrm>
            <a:prstGeom prst="rect">
              <a:avLst/>
            </a:prstGeom>
          </p:spPr>
        </p:pic>
        <p:pic>
          <p:nvPicPr>
            <p:cNvPr id="55" name="object 57"/>
            <p:cNvPicPr/>
            <p:nvPr/>
          </p:nvPicPr>
          <p:blipFill>
            <a:blip r:embed="rId46" cstate="print"/>
            <a:stretch>
              <a:fillRect/>
            </a:stretch>
          </p:blipFill>
          <p:spPr>
            <a:xfrm>
              <a:off x="3475989" y="6469633"/>
              <a:ext cx="867321" cy="198120"/>
            </a:xfrm>
            <a:prstGeom prst="rect">
              <a:avLst/>
            </a:prstGeom>
          </p:spPr>
        </p:pic>
        <p:pic>
          <p:nvPicPr>
            <p:cNvPr id="56" name="object 58"/>
            <p:cNvPicPr/>
            <p:nvPr/>
          </p:nvPicPr>
          <p:blipFill>
            <a:blip r:embed="rId14" cstate="print"/>
            <a:stretch>
              <a:fillRect/>
            </a:stretch>
          </p:blipFill>
          <p:spPr>
            <a:xfrm>
              <a:off x="4256532" y="6469633"/>
              <a:ext cx="97536" cy="198120"/>
            </a:xfrm>
            <a:prstGeom prst="rect">
              <a:avLst/>
            </a:prstGeom>
          </p:spPr>
        </p:pic>
      </p:grpSp>
      <p:grpSp>
        <p:nvGrpSpPr>
          <p:cNvPr id="57" name="object 59"/>
          <p:cNvGrpSpPr/>
          <p:nvPr/>
        </p:nvGrpSpPr>
        <p:grpSpPr>
          <a:xfrm>
            <a:off x="924810" y="4798841"/>
            <a:ext cx="4549437" cy="641906"/>
            <a:chOff x="1430147" y="6871969"/>
            <a:chExt cx="4264660" cy="405765"/>
          </a:xfrm>
        </p:grpSpPr>
        <p:pic>
          <p:nvPicPr>
            <p:cNvPr id="58" name="object 60"/>
            <p:cNvPicPr/>
            <p:nvPr/>
          </p:nvPicPr>
          <p:blipFill>
            <a:blip r:embed="rId47" cstate="print"/>
            <a:stretch>
              <a:fillRect/>
            </a:stretch>
          </p:blipFill>
          <p:spPr>
            <a:xfrm>
              <a:off x="1430147" y="6871969"/>
              <a:ext cx="850391" cy="207263"/>
            </a:xfrm>
            <a:prstGeom prst="rect">
              <a:avLst/>
            </a:prstGeom>
          </p:spPr>
        </p:pic>
        <p:pic>
          <p:nvPicPr>
            <p:cNvPr id="59" name="object 61"/>
            <p:cNvPicPr/>
            <p:nvPr/>
          </p:nvPicPr>
          <p:blipFill>
            <a:blip r:embed="rId48" cstate="print"/>
            <a:stretch>
              <a:fillRect/>
            </a:stretch>
          </p:blipFill>
          <p:spPr>
            <a:xfrm>
              <a:off x="1658747" y="7079233"/>
              <a:ext cx="1953260" cy="198120"/>
            </a:xfrm>
            <a:prstGeom prst="rect">
              <a:avLst/>
            </a:prstGeom>
          </p:spPr>
        </p:pic>
        <p:pic>
          <p:nvPicPr>
            <p:cNvPr id="60" name="object 62"/>
            <p:cNvPicPr/>
            <p:nvPr/>
          </p:nvPicPr>
          <p:blipFill>
            <a:blip r:embed="rId49" cstate="print"/>
            <a:stretch>
              <a:fillRect/>
            </a:stretch>
          </p:blipFill>
          <p:spPr>
            <a:xfrm>
              <a:off x="3533901" y="7079233"/>
              <a:ext cx="2112391" cy="198120"/>
            </a:xfrm>
            <a:prstGeom prst="rect">
              <a:avLst/>
            </a:prstGeom>
          </p:spPr>
        </p:pic>
        <p:pic>
          <p:nvPicPr>
            <p:cNvPr id="61" name="object 63"/>
            <p:cNvPicPr/>
            <p:nvPr/>
          </p:nvPicPr>
          <p:blipFill>
            <a:blip r:embed="rId50" cstate="print"/>
            <a:stretch>
              <a:fillRect/>
            </a:stretch>
          </p:blipFill>
          <p:spPr>
            <a:xfrm>
              <a:off x="5570855" y="7079233"/>
              <a:ext cx="123444" cy="198120"/>
            </a:xfrm>
            <a:prstGeom prst="rect">
              <a:avLst/>
            </a:prstGeom>
          </p:spPr>
        </p:pic>
      </p:grpSp>
      <p:grpSp>
        <p:nvGrpSpPr>
          <p:cNvPr id="62" name="object 65"/>
          <p:cNvGrpSpPr/>
          <p:nvPr/>
        </p:nvGrpSpPr>
        <p:grpSpPr>
          <a:xfrm>
            <a:off x="669195" y="4179230"/>
            <a:ext cx="5473099" cy="685800"/>
            <a:chOff x="1658747" y="7277734"/>
            <a:chExt cx="5208270" cy="408940"/>
          </a:xfrm>
        </p:grpSpPr>
        <p:pic>
          <p:nvPicPr>
            <p:cNvPr id="63" name="object 66"/>
            <p:cNvPicPr/>
            <p:nvPr/>
          </p:nvPicPr>
          <p:blipFill>
            <a:blip r:embed="rId51" cstate="print"/>
            <a:stretch>
              <a:fillRect/>
            </a:stretch>
          </p:blipFill>
          <p:spPr>
            <a:xfrm>
              <a:off x="1658747" y="7283830"/>
              <a:ext cx="195072" cy="198119"/>
            </a:xfrm>
            <a:prstGeom prst="rect">
              <a:avLst/>
            </a:prstGeom>
          </p:spPr>
        </p:pic>
        <p:pic>
          <p:nvPicPr>
            <p:cNvPr id="64" name="object 67"/>
            <p:cNvPicPr/>
            <p:nvPr/>
          </p:nvPicPr>
          <p:blipFill>
            <a:blip r:embed="rId52" cstate="print"/>
            <a:stretch>
              <a:fillRect/>
            </a:stretch>
          </p:blipFill>
          <p:spPr>
            <a:xfrm>
              <a:off x="1756283" y="7283830"/>
              <a:ext cx="3931793" cy="198119"/>
            </a:xfrm>
            <a:prstGeom prst="rect">
              <a:avLst/>
            </a:prstGeom>
          </p:spPr>
        </p:pic>
        <p:pic>
          <p:nvPicPr>
            <p:cNvPr id="65" name="object 68"/>
            <p:cNvPicPr/>
            <p:nvPr/>
          </p:nvPicPr>
          <p:blipFill>
            <a:blip r:embed="rId53" cstate="print"/>
            <a:stretch>
              <a:fillRect/>
            </a:stretch>
          </p:blipFill>
          <p:spPr>
            <a:xfrm>
              <a:off x="5616575" y="7277734"/>
              <a:ext cx="188975" cy="207263"/>
            </a:xfrm>
            <a:prstGeom prst="rect">
              <a:avLst/>
            </a:prstGeom>
          </p:spPr>
        </p:pic>
        <p:pic>
          <p:nvPicPr>
            <p:cNvPr id="66" name="object 69"/>
            <p:cNvPicPr/>
            <p:nvPr/>
          </p:nvPicPr>
          <p:blipFill>
            <a:blip r:embed="rId54" cstate="print"/>
            <a:stretch>
              <a:fillRect/>
            </a:stretch>
          </p:blipFill>
          <p:spPr>
            <a:xfrm>
              <a:off x="5747638" y="7277734"/>
              <a:ext cx="260096" cy="207263"/>
            </a:xfrm>
            <a:prstGeom prst="rect">
              <a:avLst/>
            </a:prstGeom>
          </p:spPr>
        </p:pic>
        <p:pic>
          <p:nvPicPr>
            <p:cNvPr id="67" name="object 70"/>
            <p:cNvPicPr/>
            <p:nvPr/>
          </p:nvPicPr>
          <p:blipFill>
            <a:blip r:embed="rId55" cstate="print"/>
            <a:stretch>
              <a:fillRect/>
            </a:stretch>
          </p:blipFill>
          <p:spPr>
            <a:xfrm>
              <a:off x="5942711" y="7277734"/>
              <a:ext cx="188975" cy="207263"/>
            </a:xfrm>
            <a:prstGeom prst="rect">
              <a:avLst/>
            </a:prstGeom>
          </p:spPr>
        </p:pic>
        <p:pic>
          <p:nvPicPr>
            <p:cNvPr id="68" name="object 71"/>
            <p:cNvPicPr/>
            <p:nvPr/>
          </p:nvPicPr>
          <p:blipFill>
            <a:blip r:embed="rId56" cstate="print"/>
            <a:stretch>
              <a:fillRect/>
            </a:stretch>
          </p:blipFill>
          <p:spPr>
            <a:xfrm>
              <a:off x="6074029" y="7277734"/>
              <a:ext cx="792822" cy="207263"/>
            </a:xfrm>
            <a:prstGeom prst="rect">
              <a:avLst/>
            </a:prstGeom>
          </p:spPr>
        </p:pic>
        <p:sp>
          <p:nvSpPr>
            <p:cNvPr id="69" name="object 72"/>
            <p:cNvSpPr/>
            <p:nvPr/>
          </p:nvSpPr>
          <p:spPr>
            <a:xfrm>
              <a:off x="5616575" y="7442326"/>
              <a:ext cx="1170940" cy="18415"/>
            </a:xfrm>
            <a:custGeom>
              <a:avLst/>
              <a:gdLst/>
              <a:ahLst/>
              <a:cxnLst/>
              <a:rect l="l" t="t" r="r" b="b"/>
              <a:pathLst>
                <a:path w="1170940" h="18415">
                  <a:moveTo>
                    <a:pt x="1170736" y="0"/>
                  </a:moveTo>
                  <a:lnTo>
                    <a:pt x="0" y="0"/>
                  </a:lnTo>
                  <a:lnTo>
                    <a:pt x="0" y="18287"/>
                  </a:lnTo>
                  <a:lnTo>
                    <a:pt x="1170736" y="18287"/>
                  </a:lnTo>
                  <a:lnTo>
                    <a:pt x="1170736" y="0"/>
                  </a:lnTo>
                  <a:close/>
                </a:path>
              </a:pathLst>
            </a:custGeom>
            <a:solidFill>
              <a:srgbClr val="000000"/>
            </a:solidFill>
          </p:spPr>
          <p:txBody>
            <a:bodyPr wrap="square" lIns="0" tIns="0" rIns="0" bIns="0" rtlCol="0"/>
            <a:lstStyle/>
            <a:p>
              <a:endParaRPr/>
            </a:p>
          </p:txBody>
        </p:sp>
        <p:pic>
          <p:nvPicPr>
            <p:cNvPr id="70" name="object 73"/>
            <p:cNvPicPr/>
            <p:nvPr/>
          </p:nvPicPr>
          <p:blipFill>
            <a:blip r:embed="rId57" cstate="print"/>
            <a:stretch>
              <a:fillRect/>
            </a:stretch>
          </p:blipFill>
          <p:spPr>
            <a:xfrm>
              <a:off x="1658747" y="7488046"/>
              <a:ext cx="1245539" cy="198119"/>
            </a:xfrm>
            <a:prstGeom prst="rect">
              <a:avLst/>
            </a:prstGeom>
          </p:spPr>
        </p:pic>
        <p:pic>
          <p:nvPicPr>
            <p:cNvPr id="71" name="object 74"/>
            <p:cNvPicPr/>
            <p:nvPr/>
          </p:nvPicPr>
          <p:blipFill>
            <a:blip r:embed="rId58" cstate="print"/>
            <a:stretch>
              <a:fillRect/>
            </a:stretch>
          </p:blipFill>
          <p:spPr>
            <a:xfrm>
              <a:off x="2826766" y="7488046"/>
              <a:ext cx="2381504" cy="198119"/>
            </a:xfrm>
            <a:prstGeom prst="rect">
              <a:avLst/>
            </a:prstGeom>
          </p:spPr>
        </p:pic>
      </p:grpSp>
      <p:grpSp>
        <p:nvGrpSpPr>
          <p:cNvPr id="72" name="object 75"/>
          <p:cNvGrpSpPr/>
          <p:nvPr/>
        </p:nvGrpSpPr>
        <p:grpSpPr>
          <a:xfrm>
            <a:off x="828998" y="5433698"/>
            <a:ext cx="6360795" cy="1041276"/>
            <a:chOff x="762304" y="8280475"/>
            <a:chExt cx="6360795" cy="820419"/>
          </a:xfrm>
        </p:grpSpPr>
        <p:pic>
          <p:nvPicPr>
            <p:cNvPr id="73" name="object 76"/>
            <p:cNvPicPr/>
            <p:nvPr/>
          </p:nvPicPr>
          <p:blipFill>
            <a:blip r:embed="rId59" cstate="print"/>
            <a:stretch>
              <a:fillRect/>
            </a:stretch>
          </p:blipFill>
          <p:spPr>
            <a:xfrm>
              <a:off x="856792" y="8280526"/>
              <a:ext cx="1991360" cy="192024"/>
            </a:xfrm>
            <a:prstGeom prst="rect">
              <a:avLst/>
            </a:prstGeom>
          </p:spPr>
        </p:pic>
        <p:pic>
          <p:nvPicPr>
            <p:cNvPr id="74" name="object 77"/>
            <p:cNvPicPr/>
            <p:nvPr/>
          </p:nvPicPr>
          <p:blipFill>
            <a:blip r:embed="rId60" cstate="print"/>
            <a:stretch>
              <a:fillRect/>
            </a:stretch>
          </p:blipFill>
          <p:spPr>
            <a:xfrm>
              <a:off x="2771520" y="8280526"/>
              <a:ext cx="486829" cy="192024"/>
            </a:xfrm>
            <a:prstGeom prst="rect">
              <a:avLst/>
            </a:prstGeom>
          </p:spPr>
        </p:pic>
        <p:sp>
          <p:nvSpPr>
            <p:cNvPr id="75" name="object 78"/>
            <p:cNvSpPr/>
            <p:nvPr/>
          </p:nvSpPr>
          <p:spPr>
            <a:xfrm>
              <a:off x="762304" y="8280475"/>
              <a:ext cx="6360795" cy="213995"/>
            </a:xfrm>
            <a:custGeom>
              <a:avLst/>
              <a:gdLst/>
              <a:ahLst/>
              <a:cxnLst/>
              <a:rect l="l" t="t" r="r" b="b"/>
              <a:pathLst>
                <a:path w="6360795" h="213995">
                  <a:moveTo>
                    <a:pt x="6360541" y="207568"/>
                  </a:moveTo>
                  <a:lnTo>
                    <a:pt x="27432" y="207568"/>
                  </a:lnTo>
                  <a:lnTo>
                    <a:pt x="27432" y="0"/>
                  </a:lnTo>
                  <a:lnTo>
                    <a:pt x="0" y="0"/>
                  </a:lnTo>
                  <a:lnTo>
                    <a:pt x="0" y="207568"/>
                  </a:lnTo>
                  <a:lnTo>
                    <a:pt x="0" y="213664"/>
                  </a:lnTo>
                  <a:lnTo>
                    <a:pt x="6360541" y="213664"/>
                  </a:lnTo>
                  <a:lnTo>
                    <a:pt x="6360541" y="207568"/>
                  </a:lnTo>
                  <a:close/>
                </a:path>
              </a:pathLst>
            </a:custGeom>
            <a:solidFill>
              <a:srgbClr val="C00000"/>
            </a:solidFill>
          </p:spPr>
          <p:txBody>
            <a:bodyPr wrap="square" lIns="0" tIns="0" rIns="0" bIns="0" rtlCol="0"/>
            <a:lstStyle/>
            <a:p>
              <a:endParaRPr/>
            </a:p>
          </p:txBody>
        </p:sp>
        <p:pic>
          <p:nvPicPr>
            <p:cNvPr id="76" name="object 79"/>
            <p:cNvPicPr/>
            <p:nvPr/>
          </p:nvPicPr>
          <p:blipFill>
            <a:blip r:embed="rId61" cstate="print"/>
            <a:stretch>
              <a:fillRect/>
            </a:stretch>
          </p:blipFill>
          <p:spPr>
            <a:xfrm>
              <a:off x="1085392" y="8500236"/>
              <a:ext cx="1475994" cy="198119"/>
            </a:xfrm>
            <a:prstGeom prst="rect">
              <a:avLst/>
            </a:prstGeom>
          </p:spPr>
        </p:pic>
        <p:pic>
          <p:nvPicPr>
            <p:cNvPr id="77" name="object 80"/>
            <p:cNvPicPr/>
            <p:nvPr/>
          </p:nvPicPr>
          <p:blipFill>
            <a:blip r:embed="rId62" cstate="print"/>
            <a:stretch>
              <a:fillRect/>
            </a:stretch>
          </p:blipFill>
          <p:spPr>
            <a:xfrm>
              <a:off x="2491105" y="8500236"/>
              <a:ext cx="1659382" cy="198119"/>
            </a:xfrm>
            <a:prstGeom prst="rect">
              <a:avLst/>
            </a:prstGeom>
          </p:spPr>
        </p:pic>
        <p:pic>
          <p:nvPicPr>
            <p:cNvPr id="78" name="object 81"/>
            <p:cNvPicPr/>
            <p:nvPr/>
          </p:nvPicPr>
          <p:blipFill>
            <a:blip r:embed="rId63" cstate="print"/>
            <a:stretch>
              <a:fillRect/>
            </a:stretch>
          </p:blipFill>
          <p:spPr>
            <a:xfrm>
              <a:off x="1085392" y="8704452"/>
              <a:ext cx="5081778" cy="198119"/>
            </a:xfrm>
            <a:prstGeom prst="rect">
              <a:avLst/>
            </a:prstGeom>
          </p:spPr>
        </p:pic>
        <p:pic>
          <p:nvPicPr>
            <p:cNvPr id="79" name="object 82"/>
            <p:cNvPicPr/>
            <p:nvPr/>
          </p:nvPicPr>
          <p:blipFill>
            <a:blip r:embed="rId64" cstate="print"/>
            <a:stretch>
              <a:fillRect/>
            </a:stretch>
          </p:blipFill>
          <p:spPr>
            <a:xfrm>
              <a:off x="6089269" y="8704452"/>
              <a:ext cx="838530" cy="198119"/>
            </a:xfrm>
            <a:prstGeom prst="rect">
              <a:avLst/>
            </a:prstGeom>
          </p:spPr>
        </p:pic>
        <p:pic>
          <p:nvPicPr>
            <p:cNvPr id="80" name="object 83"/>
            <p:cNvPicPr/>
            <p:nvPr/>
          </p:nvPicPr>
          <p:blipFill>
            <a:blip r:embed="rId65" cstate="print"/>
            <a:stretch>
              <a:fillRect/>
            </a:stretch>
          </p:blipFill>
          <p:spPr>
            <a:xfrm>
              <a:off x="1085392" y="8902572"/>
              <a:ext cx="683094" cy="198120"/>
            </a:xfrm>
            <a:prstGeom prst="rect">
              <a:avLst/>
            </a:prstGeom>
          </p:spPr>
        </p:pic>
      </p:grpSp>
      <p:pic>
        <p:nvPicPr>
          <p:cNvPr id="81" name="object 85"/>
          <p:cNvPicPr/>
          <p:nvPr/>
        </p:nvPicPr>
        <p:blipFill>
          <a:blip r:embed="rId66" cstate="print"/>
          <a:stretch>
            <a:fillRect/>
          </a:stretch>
        </p:blipFill>
        <p:spPr>
          <a:xfrm>
            <a:off x="823344" y="6480820"/>
            <a:ext cx="4640707" cy="251453"/>
          </a:xfrm>
          <a:prstGeom prst="rect">
            <a:avLst/>
          </a:prstGeom>
        </p:spPr>
      </p:pic>
      <p:sp>
        <p:nvSpPr>
          <p:cNvPr id="82" name="مستطيل 81"/>
          <p:cNvSpPr/>
          <p:nvPr/>
        </p:nvSpPr>
        <p:spPr>
          <a:xfrm>
            <a:off x="2590800" y="0"/>
            <a:ext cx="1290738" cy="369332"/>
          </a:xfrm>
          <a:prstGeom prst="rect">
            <a:avLst/>
          </a:prstGeom>
        </p:spPr>
        <p:txBody>
          <a:bodyPr wrap="none">
            <a:spAutoFit/>
          </a:bodyPr>
          <a:lstStyle/>
          <a:p>
            <a:r>
              <a:rPr lang="en-US" b="1" dirty="0" smtClean="0">
                <a:solidFill>
                  <a:srgbClr val="FF0000"/>
                </a:solidFill>
              </a:rPr>
              <a:t>Or (C-cells</a:t>
            </a:r>
            <a:r>
              <a:rPr lang="en-US" b="1" dirty="0">
                <a:solidFill>
                  <a:srgbClr val="FF0000"/>
                </a:solidFill>
              </a:rPr>
              <a:t>):</a:t>
            </a:r>
          </a:p>
        </p:txBody>
      </p:sp>
    </p:spTree>
    <p:extLst>
      <p:ext uri="{BB962C8B-B14F-4D97-AF65-F5344CB8AC3E}">
        <p14:creationId xmlns:p14="http://schemas.microsoft.com/office/powerpoint/2010/main" val="189503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Parathyroid Gland</a:t>
            </a:r>
            <a:endParaRPr lang="en-US" b="1" dirty="0"/>
          </a:p>
        </p:txBody>
      </p:sp>
      <p:pic>
        <p:nvPicPr>
          <p:cNvPr id="5" name="Picture 5" descr="Slide 3 thyroid_parathyroid"/>
          <p:cNvPicPr>
            <a:picLocks noGrp="1" noChangeAspect="1" noChangeArrowheads="1"/>
          </p:cNvPicPr>
          <p:nvPr>
            <p:ph sz="half" idx="2"/>
          </p:nvPr>
        </p:nvPicPr>
        <p:blipFill>
          <a:blip r:embed="rId2"/>
          <a:stretch>
            <a:fillRect/>
          </a:stretch>
        </p:blipFill>
        <p:spPr bwMode="auto">
          <a:xfrm>
            <a:off x="1066800" y="1148034"/>
            <a:ext cx="6781799" cy="5725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Parathyroid Gland (H&amp;E stain)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121176" y="2286000"/>
            <a:ext cx="6835656"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Endocrine Glands</a:t>
            </a:r>
            <a:br>
              <a:rPr lang="en-US" b="1" dirty="0" smtClean="0"/>
            </a:br>
            <a:r>
              <a:rPr lang="en-US" b="1" dirty="0" smtClean="0"/>
              <a:t>(Ductless glands)</a:t>
            </a:r>
            <a:endParaRPr lang="en-US" b="1" dirty="0"/>
          </a:p>
        </p:txBody>
      </p:sp>
      <p:sp>
        <p:nvSpPr>
          <p:cNvPr id="3" name="Content Placeholder 2"/>
          <p:cNvSpPr>
            <a:spLocks noGrp="1"/>
          </p:cNvSpPr>
          <p:nvPr>
            <p:ph idx="1"/>
          </p:nvPr>
        </p:nvSpPr>
        <p:spPr>
          <a:noFill/>
          <a:ln>
            <a:noFill/>
          </a:ln>
        </p:spPr>
        <p:txBody>
          <a:bodyPr/>
          <a:lstStyle/>
          <a:p>
            <a:r>
              <a:rPr lang="en-US" sz="2400" dirty="0" smtClean="0">
                <a:solidFill>
                  <a:srgbClr val="FF0000"/>
                </a:solidFill>
                <a:ea typeface="ＭＳ Ｐゴシック" pitchFamily="-112" charset="-128"/>
              </a:rPr>
              <a:t>Pituitary (</a:t>
            </a:r>
            <a:r>
              <a:rPr lang="en-US" sz="2400" dirty="0" err="1" smtClean="0">
                <a:solidFill>
                  <a:srgbClr val="FF0000"/>
                </a:solidFill>
                <a:ea typeface="ＭＳ Ｐゴシック" pitchFamily="-112" charset="-128"/>
              </a:rPr>
              <a:t>hypophysis</a:t>
            </a:r>
            <a:r>
              <a:rPr lang="en-US" sz="2400" dirty="0" smtClean="0">
                <a:solidFill>
                  <a:srgbClr val="FF0000"/>
                </a:solidFill>
                <a:ea typeface="ＭＳ Ｐゴシック" pitchFamily="-112" charset="-128"/>
              </a:rPr>
              <a:t>)</a:t>
            </a:r>
          </a:p>
          <a:p>
            <a:pPr lvl="1"/>
            <a:r>
              <a:rPr lang="en-US" sz="2000" dirty="0" smtClean="0">
                <a:ea typeface="ＭＳ Ｐゴシック" pitchFamily="-112" charset="-128"/>
              </a:rPr>
              <a:t>Anterior pituitary</a:t>
            </a:r>
          </a:p>
          <a:p>
            <a:pPr lvl="1"/>
            <a:r>
              <a:rPr lang="en-US" sz="2000" dirty="0" smtClean="0">
                <a:ea typeface="ＭＳ Ｐゴシック" pitchFamily="-112" charset="-128"/>
              </a:rPr>
              <a:t>Posterior pituitary</a:t>
            </a:r>
          </a:p>
          <a:p>
            <a:r>
              <a:rPr lang="en-US" sz="2400" dirty="0" smtClean="0">
                <a:solidFill>
                  <a:srgbClr val="FF0000"/>
                </a:solidFill>
                <a:ea typeface="ＭＳ Ｐゴシック" pitchFamily="-112" charset="-128"/>
              </a:rPr>
              <a:t>Adrenal gland (suprarenal)</a:t>
            </a:r>
          </a:p>
          <a:p>
            <a:pPr lvl="1"/>
            <a:r>
              <a:rPr lang="en-US" sz="2000" dirty="0" smtClean="0">
                <a:ea typeface="ＭＳ Ｐゴシック" pitchFamily="-112" charset="-128"/>
              </a:rPr>
              <a:t>Adrenal cortex</a:t>
            </a:r>
          </a:p>
          <a:p>
            <a:pPr lvl="1"/>
            <a:r>
              <a:rPr lang="en-US" sz="2000" dirty="0" smtClean="0">
                <a:ea typeface="ＭＳ Ｐゴシック" pitchFamily="-112" charset="-128"/>
              </a:rPr>
              <a:t>Adrenal medulla</a:t>
            </a:r>
          </a:p>
          <a:p>
            <a:r>
              <a:rPr lang="en-US" sz="2400" dirty="0" smtClean="0">
                <a:solidFill>
                  <a:srgbClr val="FF0000"/>
                </a:solidFill>
                <a:ea typeface="ＭＳ Ｐゴシック" pitchFamily="-112" charset="-128"/>
              </a:rPr>
              <a:t>Thyroid gland</a:t>
            </a:r>
          </a:p>
          <a:p>
            <a:pPr lvl="1"/>
            <a:r>
              <a:rPr lang="en-US" sz="2000" dirty="0" smtClean="0">
                <a:ea typeface="ＭＳ Ｐゴシック" pitchFamily="-112" charset="-128"/>
              </a:rPr>
              <a:t>Follicles</a:t>
            </a:r>
          </a:p>
          <a:p>
            <a:pPr lvl="1"/>
            <a:r>
              <a:rPr lang="en-US" sz="2000" dirty="0" err="1" smtClean="0">
                <a:ea typeface="ＭＳ Ｐゴシック" pitchFamily="-112" charset="-128"/>
              </a:rPr>
              <a:t>Parafollicular</a:t>
            </a:r>
            <a:r>
              <a:rPr lang="en-US" sz="2000" dirty="0" smtClean="0">
                <a:ea typeface="ＭＳ Ｐゴシック" pitchFamily="-112" charset="-128"/>
              </a:rPr>
              <a:t> cells</a:t>
            </a:r>
          </a:p>
          <a:p>
            <a:r>
              <a:rPr lang="en-US" sz="2400" dirty="0" smtClean="0">
                <a:solidFill>
                  <a:srgbClr val="FF0000"/>
                </a:solidFill>
                <a:ea typeface="ＭＳ Ｐゴシック" pitchFamily="-112" charset="-128"/>
              </a:rPr>
              <a:t>Parathyroid gland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8600" y="76200"/>
            <a:ext cx="8915400" cy="2246769"/>
          </a:xfrm>
          <a:prstGeom prst="rect">
            <a:avLst/>
          </a:prstGeom>
        </p:spPr>
        <p:txBody>
          <a:bodyPr wrap="square">
            <a:spAutoFit/>
          </a:bodyPr>
          <a:lstStyle/>
          <a:p>
            <a:pPr marL="285750" indent="-285750">
              <a:buFont typeface="Wingdings" pitchFamily="2" charset="2"/>
              <a:buChar char="v"/>
            </a:pPr>
            <a:r>
              <a:rPr lang="en-US" sz="2000" dirty="0" smtClean="0"/>
              <a:t>The </a:t>
            </a:r>
            <a:r>
              <a:rPr lang="en-US" sz="2000" dirty="0"/>
              <a:t>pituitary gland is a neuroendocrine organ located inside the skull (in the </a:t>
            </a:r>
            <a:r>
              <a:rPr lang="en-US" sz="2000" dirty="0" err="1"/>
              <a:t>sella</a:t>
            </a:r>
            <a:r>
              <a:rPr lang="en-US" sz="2000" dirty="0"/>
              <a:t> </a:t>
            </a:r>
            <a:r>
              <a:rPr lang="en-US" sz="2000" dirty="0" err="1"/>
              <a:t>turcica</a:t>
            </a:r>
            <a:r>
              <a:rPr lang="en-US" sz="2000" dirty="0"/>
              <a:t> of the sphenoid bone) and considered a part of the brain</a:t>
            </a:r>
            <a:r>
              <a:rPr lang="en-US" sz="2000" dirty="0" smtClean="0"/>
              <a:t>.</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It </a:t>
            </a:r>
            <a:r>
              <a:rPr lang="en-US" sz="2000" dirty="0"/>
              <a:t>weighs about 0.5 g in adults &amp;has dimensions of about 10 x </a:t>
            </a:r>
            <a:r>
              <a:rPr lang="en-US" sz="2000" dirty="0" smtClean="0"/>
              <a:t>6 </a:t>
            </a:r>
            <a:r>
              <a:rPr lang="en-US" sz="2000" dirty="0"/>
              <a:t>mm</a:t>
            </a:r>
            <a:r>
              <a:rPr lang="en-US" sz="2000" dirty="0" smtClean="0"/>
              <a:t>.</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Embryogenesis</a:t>
            </a:r>
            <a:r>
              <a:rPr lang="en-US" sz="2000" dirty="0"/>
              <a:t>:</a:t>
            </a:r>
          </a:p>
          <a:p>
            <a:r>
              <a:rPr lang="en-US" sz="2000" dirty="0"/>
              <a:t>The </a:t>
            </a:r>
            <a:r>
              <a:rPr lang="en-US" sz="2000" dirty="0" err="1"/>
              <a:t>hypophysis</a:t>
            </a:r>
            <a:r>
              <a:rPr lang="en-US" sz="2000" dirty="0"/>
              <a:t> develops partly from oral ectoderm and partly from nerve tissue</a:t>
            </a:r>
            <a:r>
              <a:rPr lang="en-US" sz="2000" dirty="0" smtClean="0"/>
              <a:t>.</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73300"/>
            <a:ext cx="591757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4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z="4800" b="1" dirty="0" smtClean="0">
                <a:ea typeface="ＭＳ Ｐゴシック" pitchFamily="-112" charset="-128"/>
              </a:rPr>
              <a:t>The Pituitary Gland</a:t>
            </a:r>
            <a:br>
              <a:rPr lang="en-US" sz="4800" b="1" dirty="0" smtClean="0">
                <a:ea typeface="ＭＳ Ｐゴシック" pitchFamily="-112" charset="-128"/>
              </a:rPr>
            </a:br>
            <a:r>
              <a:rPr lang="en-US" sz="4800" b="1" dirty="0" smtClean="0">
                <a:ea typeface="ＭＳ Ｐゴシック" pitchFamily="-112" charset="-128"/>
              </a:rPr>
              <a:t> (</a:t>
            </a:r>
            <a:r>
              <a:rPr lang="en-US" sz="4800" b="1" dirty="0" err="1" smtClean="0">
                <a:ea typeface="ＭＳ Ｐゴシック" pitchFamily="-112" charset="-128"/>
              </a:rPr>
              <a:t>Hypophysis</a:t>
            </a:r>
            <a:r>
              <a:rPr lang="en-US" sz="4800" b="1" dirty="0" smtClean="0">
                <a:ea typeface="ＭＳ Ｐゴシック" pitchFamily="-112" charset="-128"/>
              </a:rPr>
              <a:t> </a:t>
            </a:r>
            <a:r>
              <a:rPr lang="en-US" sz="4800" b="1" dirty="0" err="1" smtClean="0">
                <a:ea typeface="ＭＳ Ｐゴシック" pitchFamily="-112" charset="-128"/>
              </a:rPr>
              <a:t>Cerebri</a:t>
            </a:r>
            <a:r>
              <a:rPr lang="en-US" sz="4800" b="1" dirty="0" smtClean="0">
                <a:ea typeface="ＭＳ Ｐゴシック" pitchFamily="-112" charset="-128"/>
              </a:rPr>
              <a:t>)</a:t>
            </a:r>
          </a:p>
        </p:txBody>
      </p:sp>
      <p:pic>
        <p:nvPicPr>
          <p:cNvPr id="3" name="Picture 6" descr="Slide 5 LocationOfHypothalamus"/>
          <p:cNvPicPr>
            <a:picLocks noChangeAspect="1" noChangeArrowheads="1"/>
          </p:cNvPicPr>
          <p:nvPr/>
        </p:nvPicPr>
        <p:blipFill>
          <a:blip r:embed="rId2"/>
          <a:srcRect/>
          <a:stretch>
            <a:fillRect/>
          </a:stretch>
        </p:blipFill>
        <p:spPr bwMode="auto">
          <a:xfrm>
            <a:off x="1447800" y="1828801"/>
            <a:ext cx="6477000" cy="4627007"/>
          </a:xfrm>
          <a:prstGeom prst="rect">
            <a:avLst/>
          </a:prstGeom>
          <a:noFill/>
          <a:ln w="9525">
            <a:noFill/>
            <a:miter lim="800000"/>
            <a:headEnd/>
            <a:tailEnd/>
          </a:ln>
        </p:spPr>
      </p:pic>
      <p:sp>
        <p:nvSpPr>
          <p:cNvPr id="4" name="TextBox 3"/>
          <p:cNvSpPr txBox="1"/>
          <p:nvPr/>
        </p:nvSpPr>
        <p:spPr>
          <a:xfrm>
            <a:off x="7467600" y="2362200"/>
            <a:ext cx="2286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ea typeface="ＭＳ Ｐゴシック" pitchFamily="-112" charset="-128"/>
              </a:rPr>
              <a:t>The Pituitary Gland</a:t>
            </a:r>
            <a:br>
              <a:rPr lang="en-US" b="1" dirty="0" smtClean="0">
                <a:ea typeface="ＭＳ Ｐゴシック" pitchFamily="-112" charset="-128"/>
              </a:rPr>
            </a:br>
            <a:r>
              <a:rPr lang="en-US" b="1" dirty="0" smtClean="0">
                <a:ea typeface="ＭＳ Ｐゴシック" pitchFamily="-112" charset="-128"/>
              </a:rPr>
              <a:t> (</a:t>
            </a:r>
            <a:r>
              <a:rPr lang="en-US" b="1" dirty="0" err="1" smtClean="0">
                <a:ea typeface="ＭＳ Ｐゴシック" pitchFamily="-112" charset="-128"/>
              </a:rPr>
              <a:t>Hypophysis</a:t>
            </a:r>
            <a:r>
              <a:rPr lang="en-US" b="1" dirty="0" smtClean="0">
                <a:ea typeface="ＭＳ Ｐゴシック" pitchFamily="-112" charset="-128"/>
              </a:rPr>
              <a:t> </a:t>
            </a:r>
            <a:r>
              <a:rPr lang="en-US" b="1" dirty="0" err="1" smtClean="0">
                <a:ea typeface="ＭＳ Ｐゴシック" pitchFamily="-112" charset="-128"/>
              </a:rPr>
              <a:t>Cerebri</a:t>
            </a:r>
            <a:r>
              <a:rPr lang="en-US" b="1" dirty="0" smtClean="0">
                <a:ea typeface="ＭＳ Ｐゴシック" pitchFamily="-112" charset="-128"/>
              </a:rPr>
              <a:t>)</a:t>
            </a:r>
            <a:endParaRPr lang="en-US" dirty="0"/>
          </a:p>
        </p:txBody>
      </p:sp>
      <p:pic>
        <p:nvPicPr>
          <p:cNvPr id="4" name="Picture 13" descr="Slide 7 Pituitary"/>
          <p:cNvPicPr>
            <a:picLocks noGrp="1" noChangeAspect="1" noChangeArrowheads="1"/>
          </p:cNvPicPr>
          <p:nvPr>
            <p:ph sz="half" idx="1"/>
          </p:nvPr>
        </p:nvPicPr>
        <p:blipFill>
          <a:blip r:embed="rId2"/>
          <a:stretch>
            <a:fillRect/>
          </a:stretch>
        </p:blipFill>
        <p:spPr bwMode="auto">
          <a:xfrm>
            <a:off x="5257800" y="1828801"/>
            <a:ext cx="3352800" cy="2040835"/>
          </a:xfrm>
          <a:prstGeom prst="rect">
            <a:avLst/>
          </a:prstGeom>
          <a:noFill/>
          <a:ln w="9525">
            <a:noFill/>
            <a:miter lim="800000"/>
            <a:headEnd/>
            <a:tailEnd/>
          </a:ln>
        </p:spPr>
      </p:pic>
      <p:sp>
        <p:nvSpPr>
          <p:cNvPr id="6" name="Content Placeholder 5"/>
          <p:cNvSpPr>
            <a:spLocks noGrp="1"/>
          </p:cNvSpPr>
          <p:nvPr>
            <p:ph sz="half" idx="2"/>
          </p:nvPr>
        </p:nvSpPr>
        <p:spPr>
          <a:xfrm>
            <a:off x="304800" y="1752601"/>
            <a:ext cx="4495800" cy="4525963"/>
          </a:xfrm>
        </p:spPr>
        <p:txBody>
          <a:bodyPr>
            <a:normAutofit fontScale="92500"/>
          </a:bodyPr>
          <a:lstStyle/>
          <a:p>
            <a:r>
              <a:rPr lang="en-US" dirty="0" smtClean="0"/>
              <a:t>“Master endocrine gland”.</a:t>
            </a:r>
          </a:p>
          <a:p>
            <a:r>
              <a:rPr lang="en-US" dirty="0" smtClean="0"/>
              <a:t>Parts: </a:t>
            </a:r>
          </a:p>
          <a:p>
            <a:pPr>
              <a:buFont typeface="Wingdings" pitchFamily="2" charset="2"/>
              <a:buChar char="ü"/>
            </a:pPr>
            <a:r>
              <a:rPr lang="en-US" dirty="0" smtClean="0"/>
              <a:t> </a:t>
            </a:r>
            <a:r>
              <a:rPr lang="en-US" b="1" dirty="0" err="1" smtClean="0"/>
              <a:t>Adenohypophysis</a:t>
            </a:r>
            <a:r>
              <a:rPr lang="en-US" b="1" dirty="0" smtClean="0"/>
              <a:t> </a:t>
            </a:r>
            <a:r>
              <a:rPr lang="en-US" dirty="0" smtClean="0"/>
              <a:t>   </a:t>
            </a:r>
          </a:p>
          <a:p>
            <a:pPr>
              <a:buNone/>
            </a:pPr>
            <a:r>
              <a:rPr lang="en-US" dirty="0" smtClean="0"/>
              <a:t>     (Anterior Pituitary): consist of pars </a:t>
            </a:r>
            <a:r>
              <a:rPr lang="en-US" dirty="0" err="1" smtClean="0"/>
              <a:t>distalis</a:t>
            </a:r>
            <a:r>
              <a:rPr lang="en-US" dirty="0" smtClean="0"/>
              <a:t>, pars </a:t>
            </a:r>
            <a:r>
              <a:rPr lang="en-US" dirty="0" err="1" smtClean="0"/>
              <a:t>intermedia</a:t>
            </a:r>
            <a:r>
              <a:rPr lang="en-US" dirty="0" smtClean="0"/>
              <a:t> &amp; pars </a:t>
            </a:r>
            <a:r>
              <a:rPr lang="en-US" dirty="0" err="1" smtClean="0"/>
              <a:t>tuberalis</a:t>
            </a:r>
            <a:r>
              <a:rPr lang="en-US" dirty="0" smtClean="0"/>
              <a:t>.</a:t>
            </a:r>
          </a:p>
          <a:p>
            <a:pPr>
              <a:buFont typeface="Wingdings" pitchFamily="2" charset="2"/>
              <a:buChar char="ü"/>
            </a:pPr>
            <a:r>
              <a:rPr lang="en-US" dirty="0" smtClean="0"/>
              <a:t> </a:t>
            </a:r>
            <a:r>
              <a:rPr lang="en-US" b="1" dirty="0" err="1" smtClean="0"/>
              <a:t>Neurohypophysis</a:t>
            </a:r>
            <a:endParaRPr lang="en-US" b="1" dirty="0" smtClean="0"/>
          </a:p>
          <a:p>
            <a:pPr>
              <a:buNone/>
            </a:pPr>
            <a:r>
              <a:rPr lang="en-US" dirty="0" smtClean="0"/>
              <a:t>     (Posterior Pituitary): consist of pars nervosa, </a:t>
            </a:r>
            <a:r>
              <a:rPr lang="en-US" dirty="0" err="1" smtClean="0"/>
              <a:t>infundibular</a:t>
            </a:r>
            <a:r>
              <a:rPr lang="en-US" dirty="0" smtClean="0"/>
              <a:t> stalk &amp; median eminence.</a:t>
            </a:r>
            <a:endParaRPr lang="en-US" dirty="0"/>
          </a:p>
        </p:txBody>
      </p:sp>
      <p:pic>
        <p:nvPicPr>
          <p:cNvPr id="1026" name="Picture 2"/>
          <p:cNvPicPr>
            <a:picLocks noChangeAspect="1" noChangeArrowheads="1"/>
          </p:cNvPicPr>
          <p:nvPr/>
        </p:nvPicPr>
        <p:blipFill>
          <a:blip r:embed="rId3"/>
          <a:srcRect/>
          <a:stretch>
            <a:fillRect/>
          </a:stretch>
        </p:blipFill>
        <p:spPr bwMode="auto">
          <a:xfrm>
            <a:off x="5486400" y="4267201"/>
            <a:ext cx="2921000" cy="201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err="1" smtClean="0"/>
              <a:t>Adenohypophysis</a:t>
            </a:r>
            <a:endParaRPr lang="en-US" b="1" dirty="0"/>
          </a:p>
        </p:txBody>
      </p:sp>
      <p:sp>
        <p:nvSpPr>
          <p:cNvPr id="3" name="Content Placeholder 2"/>
          <p:cNvSpPr>
            <a:spLocks noGrp="1"/>
          </p:cNvSpPr>
          <p:nvPr>
            <p:ph idx="1"/>
          </p:nvPr>
        </p:nvSpPr>
        <p:spPr>
          <a:xfrm>
            <a:off x="228600" y="1371600"/>
            <a:ext cx="8686800" cy="5181600"/>
          </a:xfrm>
        </p:spPr>
        <p:txBody>
          <a:bodyPr>
            <a:normAutofit fontScale="92500" lnSpcReduction="10000"/>
          </a:bodyPr>
          <a:lstStyle/>
          <a:p>
            <a:pPr>
              <a:buNone/>
            </a:pPr>
            <a:r>
              <a:rPr lang="en-US" sz="2800" b="1" dirty="0" smtClean="0"/>
              <a:t>Pars </a:t>
            </a:r>
            <a:r>
              <a:rPr lang="en-US" sz="2800" b="1" dirty="0" err="1" smtClean="0"/>
              <a:t>Distalis</a:t>
            </a:r>
            <a:r>
              <a:rPr lang="en-US" sz="2800" b="1" dirty="0" smtClean="0"/>
              <a:t>:</a:t>
            </a:r>
          </a:p>
          <a:p>
            <a:pPr>
              <a:buFont typeface="Wingdings" pitchFamily="2" charset="2"/>
              <a:buChar char="v"/>
            </a:pPr>
            <a:r>
              <a:rPr lang="en-US" sz="2400" dirty="0" smtClean="0"/>
              <a:t>It </a:t>
            </a:r>
            <a:r>
              <a:rPr lang="en-US" sz="2400" dirty="0"/>
              <a:t>accounts for 75% of the mass of the </a:t>
            </a:r>
            <a:r>
              <a:rPr lang="en-US" sz="2400" dirty="0" err="1"/>
              <a:t>hypophysis</a:t>
            </a:r>
            <a:r>
              <a:rPr lang="en-US" sz="2400" dirty="0"/>
              <a:t>, it mainly consists of cords of epithelial cells (hormone-secreting cells) interspersed with fenestrated capillaries. With few fibroblasts producing reticular fibers that support these cords.</a:t>
            </a:r>
            <a:endParaRPr lang="en-US" sz="2400" dirty="0"/>
          </a:p>
          <a:p>
            <a:r>
              <a:rPr lang="en-US" sz="2400" dirty="0" smtClean="0"/>
              <a:t>Cells are arranged as irregular cords in between thin-walled fenestrated sinusoids.</a:t>
            </a:r>
          </a:p>
          <a:p>
            <a:r>
              <a:rPr lang="en-US" sz="2400" dirty="0" smtClean="0"/>
              <a:t>Consists of 2 major group of cells: </a:t>
            </a:r>
            <a:r>
              <a:rPr lang="en-US" sz="2400" b="1" dirty="0" err="1" smtClean="0"/>
              <a:t>chromophils</a:t>
            </a:r>
            <a:r>
              <a:rPr lang="en-US" sz="2400" dirty="0" smtClean="0"/>
              <a:t> &amp; </a:t>
            </a:r>
            <a:r>
              <a:rPr lang="en-US" sz="2400" b="1" dirty="0" err="1" smtClean="0"/>
              <a:t>chromophobes</a:t>
            </a:r>
            <a:r>
              <a:rPr lang="en-US" sz="2400" b="1" dirty="0" smtClean="0"/>
              <a:t>.</a:t>
            </a:r>
          </a:p>
          <a:p>
            <a:r>
              <a:rPr lang="en-US" sz="2400" b="1" dirty="0" err="1" smtClean="0"/>
              <a:t>Chromophils</a:t>
            </a:r>
            <a:r>
              <a:rPr lang="en-US" sz="2400" dirty="0" smtClean="0"/>
              <a:t> are of 2 types: </a:t>
            </a:r>
            <a:r>
              <a:rPr lang="en-US" sz="2400" b="1" dirty="0" err="1" smtClean="0"/>
              <a:t>basophils</a:t>
            </a:r>
            <a:r>
              <a:rPr lang="en-US" sz="2400" b="1" dirty="0" smtClean="0"/>
              <a:t> </a:t>
            </a:r>
            <a:r>
              <a:rPr lang="en-US" sz="2400" dirty="0" smtClean="0"/>
              <a:t>&amp;</a:t>
            </a:r>
            <a:r>
              <a:rPr lang="en-US" sz="2400" b="1" dirty="0" smtClean="0"/>
              <a:t> </a:t>
            </a:r>
            <a:r>
              <a:rPr lang="en-US" sz="2400" b="1" dirty="0" err="1" smtClean="0"/>
              <a:t>acidophils</a:t>
            </a:r>
            <a:r>
              <a:rPr lang="en-US" sz="2400" b="1" dirty="0" smtClean="0"/>
              <a:t>.</a:t>
            </a:r>
          </a:p>
          <a:p>
            <a:pPr>
              <a:buNone/>
            </a:pPr>
            <a:r>
              <a:rPr lang="en-US" sz="2800" b="1" dirty="0" smtClean="0"/>
              <a:t>Pars </a:t>
            </a:r>
            <a:r>
              <a:rPr lang="en-US" sz="2800" b="1" dirty="0" err="1" smtClean="0"/>
              <a:t>Intermedia</a:t>
            </a:r>
            <a:r>
              <a:rPr lang="en-US" sz="2800" b="1" dirty="0" smtClean="0"/>
              <a:t>:</a:t>
            </a:r>
          </a:p>
          <a:p>
            <a:r>
              <a:rPr lang="en-US" sz="2400" dirty="0" smtClean="0"/>
              <a:t>Poorly developed in humans.</a:t>
            </a:r>
          </a:p>
          <a:p>
            <a:r>
              <a:rPr lang="en-US" sz="2400" dirty="0" smtClean="0"/>
              <a:t>Consists mainly of </a:t>
            </a:r>
            <a:r>
              <a:rPr lang="en-US" sz="2400" dirty="0" err="1" smtClean="0"/>
              <a:t>basophils</a:t>
            </a:r>
            <a:r>
              <a:rPr lang="en-US" sz="2400" dirty="0" smtClean="0"/>
              <a:t>.</a:t>
            </a:r>
          </a:p>
          <a:p>
            <a:r>
              <a:rPr lang="en-US" sz="2400" dirty="0" smtClean="0"/>
              <a:t>Presence of colloid filled vesicles.</a:t>
            </a:r>
          </a:p>
          <a:p>
            <a:r>
              <a:rPr lang="en-US" sz="2400" dirty="0" smtClean="0"/>
              <a:t>Some cells produce </a:t>
            </a:r>
            <a:r>
              <a:rPr lang="en-US" sz="2400" dirty="0" err="1" smtClean="0"/>
              <a:t>melanocyte</a:t>
            </a:r>
            <a:r>
              <a:rPr lang="en-US" sz="2400" dirty="0" smtClean="0"/>
              <a:t> stimulating hormone (MSH).</a:t>
            </a:r>
          </a:p>
          <a:p>
            <a:endParaRPr lang="en-US" sz="2400" dirty="0" smtClean="0"/>
          </a:p>
          <a:p>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76200"/>
            <a:ext cx="8991600" cy="3046988"/>
          </a:xfrm>
          <a:prstGeom prst="rect">
            <a:avLst/>
          </a:prstGeom>
        </p:spPr>
        <p:txBody>
          <a:bodyPr wrap="square">
            <a:spAutoFit/>
          </a:bodyPr>
          <a:lstStyle/>
          <a:p>
            <a:pPr marL="285750" indent="-285750">
              <a:buFont typeface="Wingdings" pitchFamily="2" charset="2"/>
              <a:buChar char="v"/>
            </a:pPr>
            <a:r>
              <a:rPr lang="en-US" sz="2400" dirty="0">
                <a:solidFill>
                  <a:srgbClr val="FF0000"/>
                </a:solidFill>
              </a:rPr>
              <a:t>Pars </a:t>
            </a:r>
            <a:r>
              <a:rPr lang="en-US" sz="2400" dirty="0" err="1">
                <a:solidFill>
                  <a:srgbClr val="FF0000"/>
                </a:solidFill>
              </a:rPr>
              <a:t>Tuberalis</a:t>
            </a:r>
            <a:endParaRPr lang="en-US" sz="2400" dirty="0">
              <a:solidFill>
                <a:srgbClr val="FF0000"/>
              </a:solidFill>
            </a:endParaRPr>
          </a:p>
          <a:p>
            <a:r>
              <a:rPr lang="en-US" sz="2400" dirty="0"/>
              <a:t>The pars </a:t>
            </a:r>
            <a:r>
              <a:rPr lang="en-US" sz="2400" dirty="0" err="1"/>
              <a:t>tuberalis</a:t>
            </a:r>
            <a:r>
              <a:rPr lang="en-US" sz="2400" dirty="0"/>
              <a:t> is the neck of the </a:t>
            </a:r>
            <a:r>
              <a:rPr lang="en-US" sz="2400" dirty="0" err="1"/>
              <a:t>adenohypophysis</a:t>
            </a:r>
            <a:r>
              <a:rPr lang="en-US" sz="2400" dirty="0"/>
              <a:t>; it wraps around the </a:t>
            </a:r>
            <a:r>
              <a:rPr lang="en-US" sz="2400" dirty="0" err="1"/>
              <a:t>infundibular</a:t>
            </a:r>
            <a:r>
              <a:rPr lang="en-US" sz="2400" dirty="0"/>
              <a:t> stalk of the pituitary gland.</a:t>
            </a:r>
          </a:p>
          <a:p>
            <a:r>
              <a:rPr lang="en-US" sz="2400" dirty="0"/>
              <a:t>It contains a rich capillary network and some low columnar basophilic cells that are commonly arranged in cords.</a:t>
            </a:r>
          </a:p>
          <a:p>
            <a:r>
              <a:rPr lang="en-US" sz="2400" dirty="0"/>
              <a:t>Most of the cells of the pars </a:t>
            </a:r>
            <a:r>
              <a:rPr lang="en-US" sz="2400" dirty="0" err="1"/>
              <a:t>tuberalis</a:t>
            </a:r>
            <a:r>
              <a:rPr lang="en-US" sz="2400" dirty="0"/>
              <a:t> are basophilic gonadotropic cells that secrete follicle- stimulating hormone (FSH) and luteinizing hormone (LH).</a:t>
            </a:r>
          </a:p>
        </p:txBody>
      </p:sp>
    </p:spTree>
    <p:extLst>
      <p:ext uri="{BB962C8B-B14F-4D97-AF65-F5344CB8AC3E}">
        <p14:creationId xmlns:p14="http://schemas.microsoft.com/office/powerpoint/2010/main" val="383355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1305</Words>
  <Application>Microsoft Office PowerPoint</Application>
  <PresentationFormat>عرض على الشاشة (3:4)‏</PresentationFormat>
  <Paragraphs>157</Paragraphs>
  <Slides>33</Slides>
  <Notes>5</Notes>
  <HiddenSlides>0</HiddenSlides>
  <MMClips>0</MMClips>
  <ScaleCrop>false</ScaleCrop>
  <HeadingPairs>
    <vt:vector size="4" baseType="variant">
      <vt:variant>
        <vt:lpstr>نسق</vt:lpstr>
      </vt:variant>
      <vt:variant>
        <vt:i4>2</vt:i4>
      </vt:variant>
      <vt:variant>
        <vt:lpstr>عناوين الشرائح</vt:lpstr>
      </vt:variant>
      <vt:variant>
        <vt:i4>33</vt:i4>
      </vt:variant>
    </vt:vector>
  </HeadingPairs>
  <TitlesOfParts>
    <vt:vector size="35" baseType="lpstr">
      <vt:lpstr>Office Theme</vt:lpstr>
      <vt:lpstr>1_Office Theme</vt:lpstr>
      <vt:lpstr>Introduction</vt:lpstr>
      <vt:lpstr>عرض تقديمي في PowerPoint</vt:lpstr>
      <vt:lpstr>عرض تقديمي في PowerPoint</vt:lpstr>
      <vt:lpstr>The Endocrine Glands (Ductless glands)</vt:lpstr>
      <vt:lpstr>عرض تقديمي في PowerPoint</vt:lpstr>
      <vt:lpstr>The Pituitary Gland  (Hypophysis Cerebri)</vt:lpstr>
      <vt:lpstr>The Pituitary Gland  (Hypophysis Cerebri)</vt:lpstr>
      <vt:lpstr>Adenohypophysis</vt:lpstr>
      <vt:lpstr>عرض تقديمي في PowerPoint</vt:lpstr>
      <vt:lpstr>عرض تقديمي في PowerPoint</vt:lpstr>
      <vt:lpstr>Cells and hormones of the anterior pituitary</vt:lpstr>
      <vt:lpstr>Anterior pituitary (H&amp;E stain)</vt:lpstr>
      <vt:lpstr>       Anterior pituitary (trichrome stain)</vt:lpstr>
      <vt:lpstr>            Pars distalis (Azan stain)</vt:lpstr>
      <vt:lpstr>Neurohypophysis or Posterior Pituitary</vt:lpstr>
      <vt:lpstr>عرض تقديمي في PowerPoint</vt:lpstr>
      <vt:lpstr>Posterior Pituitary</vt:lpstr>
      <vt:lpstr>Hypophysis  (Mallory-Azan &amp; orange G. stain)</vt:lpstr>
      <vt:lpstr>Hypophysis (H&amp;E stain)</vt:lpstr>
      <vt:lpstr>Pituitary gland</vt:lpstr>
      <vt:lpstr>عرض تقديمي في PowerPoint</vt:lpstr>
      <vt:lpstr>Pars intermedia, between anterior and posterior pituitary   (Poorly developed and of doubtful function in humans)</vt:lpstr>
      <vt:lpstr>Pars intermedia (rat pituitary)</vt:lpstr>
      <vt:lpstr>عرض تقديمي في PowerPoint</vt:lpstr>
      <vt:lpstr>عرض تقديمي في PowerPoint</vt:lpstr>
      <vt:lpstr>THYROID GLAND</vt:lpstr>
      <vt:lpstr>عرض تقديمي في PowerPoint</vt:lpstr>
      <vt:lpstr>عرض تقديمي في PowerPoint</vt:lpstr>
      <vt:lpstr>عرض تقديمي في PowerPoint</vt:lpstr>
      <vt:lpstr>عرض تقديمي في PowerPoint</vt:lpstr>
      <vt:lpstr>عرض تقديمي في PowerPoint</vt:lpstr>
      <vt:lpstr>Parathyroid Gland</vt:lpstr>
      <vt:lpstr>Parathyroid Gland (H&amp;E stain)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The Endocrine Glands</dc:title>
  <dc:creator/>
  <cp:lastModifiedBy>Maher</cp:lastModifiedBy>
  <cp:revision>73</cp:revision>
  <dcterms:created xsi:type="dcterms:W3CDTF">2006-08-16T00:00:00Z</dcterms:created>
  <dcterms:modified xsi:type="dcterms:W3CDTF">2022-03-29T11:02:59Z</dcterms:modified>
</cp:coreProperties>
</file>